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0845"/>
    <a:srgbClr val="FC67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56EEFF-C0C9-4757-A0E7-BFC2AEDB70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42313D8-F908-4D61-AEB4-D60DB4278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D85B53-FF16-4171-88BF-DAAFCA504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3C8B61-71ED-46C1-8515-EFD85F02F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CD07C1-6BD7-4744-863A-B61086ADE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1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2BD616-C5D0-4715-B52C-8E9EDCB3F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C54AC17-2B50-46B5-B715-16101283C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F09149-A6BA-4B92-A798-834DEA148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D851FA-C517-4FA2-8576-D994FF304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11936E-60EC-41AE-A27A-9A7426786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51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74A8F83-E8E5-4547-ABF3-E3B37DCA35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AF495F6-F77C-4C38-862D-ACE087915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709523-D482-4148-9C96-1211CE9AA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991F15-50EA-4E3B-BE4A-B30D6F7DB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164379D-BDD5-40CC-82FD-E6F45FF45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E6CBAB-9BF5-4592-8595-49F16DBFC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37C45B-359F-4814-8E85-1506A8596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7969BC-B19A-4172-8CAD-E6C4317DE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7FAD7F2-A9D6-47F7-8BFF-2ACAC7DB6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C201EC-ED50-425B-A0D5-EBCB9B2D9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C7F741-338D-4F00-9ECF-645BFAC61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346AC2-5D98-4554-B9BC-C0589B57A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7ECFE9-7CD7-47D8-BB36-0531F222F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D85A74-1FD1-4B65-ADB3-E701A5566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267ACD-AAD4-4524-8D58-EA2007EA7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28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B1ECD8-1FC9-495E-8241-D3596B0F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D54806-614A-4DC5-B53F-83A208D3DA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F7D48D8-5B3F-4F77-B1BE-D432C8FA1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73B4A7E-6C85-421A-8C32-5AC46F793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A0E2A09-0FD3-4340-8B00-755187CC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21F5873-B7E1-41F6-AE7B-1B742DAB3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4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6A7F1D-9C4D-4A79-808A-02300ED92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63DAE04-8245-4237-9432-CB4DAF705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22E042B-86EE-4855-A2D5-7ECFAAC17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E71A9A-3B9E-4C40-9A01-443655A8F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813E558-ECF8-44BF-8A0F-24D275B21E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F854A63-51B5-40B6-AA05-2E5FFEC2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F02D346-69CF-4CB5-A6F3-37D865043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D9E52CE-9DF1-443D-9A4B-3DB0E2D1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5243F0-0F19-4843-8B27-5E0F1B8BA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B7CB3DC-C942-48B5-92D5-86A27C5C2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C62AFFC-057C-49BB-962D-08F10CB08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063FB2B-FD51-455E-ADD5-0B1F89B98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D99112E-1FFF-482D-A79E-E73ECD061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1CE41C2-5DAE-40A7-AC2B-FC8B94080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1BFD1D2-8CA9-4F8B-9635-DC3D82015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3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19CBC8-8BDC-4295-9682-F9EF340B1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DE30AF-6D6F-4FAF-9FCF-D046663EA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8F0B35D-3ABF-4D3A-B3DB-68C99EC93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D587D7A-D1C0-41A8-9039-67CA715C8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CDDB1F9-408E-4C4A-92AC-F0E33E1E3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ABF040-7976-4612-8BAD-F0E7B4986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9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6890AA-1B80-41D1-B013-098FFC582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972359E-2FCD-4739-B2B4-D5E93815CF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90E5C10-D80D-498B-81FD-46D05B973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8571059-5D02-458C-AAD1-D3F4E986B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D3DD5CA-63DD-4BA3-8306-649CF8A3E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68CD93A-95F7-437F-BADB-382B0F58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1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99074F9-03E0-4BA2-ACEC-3A8F613DF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390CC47-248A-48EB-B3D1-6271843E1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6B286D-6F6C-4A14-B5D3-11F6F9C390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C2CC4-E265-4B46-ACC6-641B0C0D922A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80C9EA3-66B3-4832-8C03-ABAC33C90B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ACCEE5-0E2A-4286-BFE5-1626C611D8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53AAC23-8AD4-43D7-8A64-1D577BC2FD2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33"/>
          <a:stretch/>
        </p:blipFill>
        <p:spPr>
          <a:xfrm>
            <a:off x="-1" y="0"/>
            <a:ext cx="12191999" cy="7181529"/>
          </a:xfrm>
          <a:prstGeom prst="rect">
            <a:avLst/>
          </a:prstGeom>
          <a:blipFill dpi="0" rotWithShape="1">
            <a:blip r:embed="rId3">
              <a:alphaModFix amt="0"/>
            </a:blip>
            <a:srcRect/>
            <a:stretch>
              <a:fillRect/>
            </a:stretch>
          </a:blipFill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FCF3C5DC-5381-42A0-AB38-CE1E4266F41D}"/>
              </a:ext>
            </a:extLst>
          </p:cNvPr>
          <p:cNvSpPr/>
          <p:nvPr/>
        </p:nvSpPr>
        <p:spPr>
          <a:xfrm>
            <a:off x="-1" y="0"/>
            <a:ext cx="12191999" cy="7181529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F519BA2-0850-446F-AF11-B2100E3EFDC0}"/>
              </a:ext>
            </a:extLst>
          </p:cNvPr>
          <p:cNvSpPr/>
          <p:nvPr/>
        </p:nvSpPr>
        <p:spPr>
          <a:xfrm>
            <a:off x="3019925" y="0"/>
            <a:ext cx="5955631" cy="5257486"/>
          </a:xfrm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5D35FA9-FD39-412F-BCB9-C30124B854FA}"/>
              </a:ext>
            </a:extLst>
          </p:cNvPr>
          <p:cNvSpPr txBox="1"/>
          <p:nvPr/>
        </p:nvSpPr>
        <p:spPr>
          <a:xfrm>
            <a:off x="3019924" y="914786"/>
            <a:ext cx="5955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5 MINUTE BREAKS WITH PAUL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5C6C9DB-FFEE-47DA-A649-C3D238382C3E}"/>
              </a:ext>
            </a:extLst>
          </p:cNvPr>
          <p:cNvSpPr txBox="1"/>
          <p:nvPr/>
        </p:nvSpPr>
        <p:spPr>
          <a:xfrm>
            <a:off x="3188368" y="1495330"/>
            <a:ext cx="5618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200" dirty="0">
                <a:solidFill>
                  <a:schemeClr val="bg1"/>
                </a:solidFill>
                <a:latin typeface="+mj-lt"/>
              </a:rPr>
              <a:t>A MEDICARE WEBINAR SERIES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C147A31D-AE9E-4525-93EB-99BEB59E11D8}"/>
              </a:ext>
            </a:extLst>
          </p:cNvPr>
          <p:cNvCxnSpPr/>
          <p:nvPr/>
        </p:nvCxnSpPr>
        <p:spPr>
          <a:xfrm>
            <a:off x="5506446" y="2442610"/>
            <a:ext cx="117909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7D5B026-279D-4C33-8296-7B2B837934BF}"/>
              </a:ext>
            </a:extLst>
          </p:cNvPr>
          <p:cNvSpPr txBox="1"/>
          <p:nvPr/>
        </p:nvSpPr>
        <p:spPr>
          <a:xfrm>
            <a:off x="3774903" y="3321982"/>
            <a:ext cx="4445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HP Simplified" panose="020B0606020204020204" pitchFamily="34" charset="0"/>
              </a:rPr>
              <a:t>How does Medicare work with retiree benefits?</a:t>
            </a:r>
            <a:endParaRPr lang="en-US" sz="2800" dirty="0">
              <a:solidFill>
                <a:schemeClr val="bg1"/>
              </a:solidFill>
              <a:latin typeface="HP Simplified" panose="020B06060202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D540BF8-3C0A-4F41-9BDA-906FD7E6A5C6}"/>
              </a:ext>
            </a:extLst>
          </p:cNvPr>
          <p:cNvSpPr txBox="1"/>
          <p:nvPr/>
        </p:nvSpPr>
        <p:spPr>
          <a:xfrm>
            <a:off x="5033214" y="2820697"/>
            <a:ext cx="2125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</a:rPr>
              <a:t>TODAY’S TOPIC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29289B7B-A8C3-4DC7-8302-27974F7426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734" y="4377264"/>
            <a:ext cx="3280527" cy="279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031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most cases if you </a:t>
            </a:r>
            <a:r>
              <a:rPr lang="en-US" smtClean="0"/>
              <a:t>are retired, </a:t>
            </a:r>
            <a:r>
              <a:rPr lang="en-US" dirty="0" smtClean="0"/>
              <a:t>and have both Medicare and retiree group health </a:t>
            </a:r>
            <a:r>
              <a:rPr lang="en-US" smtClean="0"/>
              <a:t>plan coverage, </a:t>
            </a:r>
            <a:r>
              <a:rPr lang="en-US" dirty="0" smtClean="0"/>
              <a:t>then Medicare pays </a:t>
            </a:r>
            <a:r>
              <a:rPr lang="en-US" b="1" i="1" dirty="0" smtClean="0"/>
              <a:t>first </a:t>
            </a:r>
            <a:r>
              <a:rPr lang="en-US" dirty="0" smtClean="0"/>
              <a:t>and the group plan pays </a:t>
            </a:r>
            <a:r>
              <a:rPr lang="en-US" b="1" i="1" dirty="0" smtClean="0"/>
              <a:t>second</a:t>
            </a:r>
            <a:r>
              <a:rPr lang="en-US" b="1" i="1" smtClean="0"/>
              <a:t>. </a:t>
            </a:r>
            <a:endParaRPr lang="en-US" b="1" i="1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Employer-sponsored retiree coverage is usually one of three types:</a:t>
            </a:r>
          </a:p>
          <a:p>
            <a:pPr lvl="1"/>
            <a:r>
              <a:rPr lang="en-US" dirty="0" smtClean="0"/>
              <a:t>A) </a:t>
            </a:r>
            <a:r>
              <a:rPr lang="en-US" dirty="0" err="1" smtClean="0"/>
              <a:t>Medigap</a:t>
            </a:r>
            <a:r>
              <a:rPr lang="en-US" dirty="0" smtClean="0"/>
              <a:t> Supplemental</a:t>
            </a:r>
          </a:p>
          <a:p>
            <a:pPr lvl="1"/>
            <a:r>
              <a:rPr lang="en-US" dirty="0" smtClean="0"/>
              <a:t>B) Medicare Advantage</a:t>
            </a:r>
          </a:p>
          <a:p>
            <a:pPr lvl="1"/>
            <a:r>
              <a:rPr lang="en-US" dirty="0" smtClean="0"/>
              <a:t>C) Fully Insured Primary Coverage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="" xmlns:a16="http://schemas.microsoft.com/office/drawing/2014/main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Things to Consider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129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Deciding whether to keep retiree coverage after you enroll in Medicare depends on costs and anticipated health care needs.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you drop retiree coverage you may not be able to get it back.</a:t>
            </a:r>
          </a:p>
          <a:p>
            <a:endParaRPr lang="en-US" dirty="0"/>
          </a:p>
          <a:p>
            <a:r>
              <a:rPr lang="en-US" dirty="0" smtClean="0"/>
              <a:t>If your retiree insurance includes prescription drug coverage, make sure it is considered </a:t>
            </a:r>
            <a:r>
              <a:rPr lang="en-US" smtClean="0"/>
              <a:t>“</a:t>
            </a:r>
            <a:r>
              <a:rPr lang="en-US" smtClean="0"/>
              <a:t>creditable.”</a:t>
            </a:r>
            <a:endParaRPr lang="en-US" dirty="0"/>
          </a:p>
        </p:txBody>
      </p:sp>
      <p:sp>
        <p:nvSpPr>
          <p:cNvPr id="4" name="Title 4">
            <a:extLst>
              <a:ext uri="{FF2B5EF4-FFF2-40B4-BE49-F238E27FC236}">
                <a16:creationId xmlns="" xmlns:a16="http://schemas.microsoft.com/office/drawing/2014/main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Things to Consider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626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12991"/>
          </a:xfrm>
        </p:spPr>
        <p:txBody>
          <a:bodyPr/>
          <a:lstStyle/>
          <a:p>
            <a:r>
              <a:rPr lang="en-US" dirty="0" smtClean="0"/>
              <a:t>A free comprehensive review by Affordable Medicare Solutions will help your client decide whether retiree coverage is a good deal or if they should change to other options.</a:t>
            </a:r>
            <a:endParaRPr lang="en-US" dirty="0"/>
          </a:p>
        </p:txBody>
      </p:sp>
      <p:sp>
        <p:nvSpPr>
          <p:cNvPr id="4" name="Title 4">
            <a:extLst>
              <a:ext uri="{FF2B5EF4-FFF2-40B4-BE49-F238E27FC236}">
                <a16:creationId xmlns="" xmlns:a16="http://schemas.microsoft.com/office/drawing/2014/main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Things to Consider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557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53AAC23-8AD4-43D7-8A64-1D577BC2FD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94" b="3931"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blipFill dpi="0" rotWithShape="1">
            <a:blip r:embed="rId3">
              <a:alphaModFix amt="0"/>
            </a:blip>
            <a:srcRect/>
            <a:stretch>
              <a:fillRect/>
            </a:stretch>
          </a:blipFill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F519BA2-0850-446F-AF11-B2100E3EFDC0}"/>
              </a:ext>
            </a:extLst>
          </p:cNvPr>
          <p:cNvSpPr/>
          <p:nvPr/>
        </p:nvSpPr>
        <p:spPr>
          <a:xfrm>
            <a:off x="3188368" y="0"/>
            <a:ext cx="5955631" cy="6858000"/>
          </a:xfrm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5D35FA9-FD39-412F-BCB9-C30124B854FA}"/>
              </a:ext>
            </a:extLst>
          </p:cNvPr>
          <p:cNvSpPr txBox="1"/>
          <p:nvPr/>
        </p:nvSpPr>
        <p:spPr>
          <a:xfrm>
            <a:off x="3188368" y="677184"/>
            <a:ext cx="5955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THANKS FOR JOINING!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5C6C9DB-FFEE-47DA-A649-C3D238382C3E}"/>
              </a:ext>
            </a:extLst>
          </p:cNvPr>
          <p:cNvSpPr txBox="1"/>
          <p:nvPr/>
        </p:nvSpPr>
        <p:spPr>
          <a:xfrm>
            <a:off x="3356801" y="1432940"/>
            <a:ext cx="5618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200" dirty="0">
                <a:solidFill>
                  <a:schemeClr val="bg1"/>
                </a:solidFill>
                <a:latin typeface="+mj-lt"/>
              </a:rPr>
              <a:t>DON’T FORGET WE OFFER FREE MEDICARE EDUCATION SEMINARS.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E3C53B7-D1DA-4D71-954D-3ACE3C10B9E9}"/>
              </a:ext>
            </a:extLst>
          </p:cNvPr>
          <p:cNvSpPr txBox="1"/>
          <p:nvPr/>
        </p:nvSpPr>
        <p:spPr>
          <a:xfrm>
            <a:off x="3892205" y="2394843"/>
            <a:ext cx="4547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Contact lindsey@amsplans.com for more info.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C147A31D-AE9E-4525-93EB-99BEB59E11D8}"/>
              </a:ext>
            </a:extLst>
          </p:cNvPr>
          <p:cNvCxnSpPr/>
          <p:nvPr/>
        </p:nvCxnSpPr>
        <p:spPr>
          <a:xfrm>
            <a:off x="5671875" y="3290606"/>
            <a:ext cx="117909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D540BF8-3C0A-4F41-9BDA-906FD7E6A5C6}"/>
              </a:ext>
            </a:extLst>
          </p:cNvPr>
          <p:cNvSpPr txBox="1"/>
          <p:nvPr/>
        </p:nvSpPr>
        <p:spPr>
          <a:xfrm>
            <a:off x="4385001" y="3760067"/>
            <a:ext cx="3562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</a:rPr>
              <a:t>NEXT MONTH’S TOPIC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7D5B026-279D-4C33-8296-7B2B837934BF}"/>
              </a:ext>
            </a:extLst>
          </p:cNvPr>
          <p:cNvSpPr txBox="1"/>
          <p:nvPr/>
        </p:nvSpPr>
        <p:spPr>
          <a:xfrm>
            <a:off x="3892205" y="4120935"/>
            <a:ext cx="44456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HP Simplified" panose="020B0606020204020204" pitchFamily="34" charset="0"/>
              </a:rPr>
              <a:t>Can I use my Health Savings Account </a:t>
            </a:r>
            <a:r>
              <a:rPr lang="en-US" sz="2800" smtClean="0">
                <a:solidFill>
                  <a:schemeClr val="bg1"/>
                </a:solidFill>
                <a:latin typeface="HP Simplified" panose="020B0606020204020204" pitchFamily="34" charset="0"/>
              </a:rPr>
              <a:t>with Medicare?</a:t>
            </a:r>
            <a:endParaRPr lang="en-US" sz="2800" dirty="0">
              <a:solidFill>
                <a:schemeClr val="bg1"/>
              </a:solidFill>
              <a:latin typeface="HP Simplified" panose="020B06060202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AE13BCF-EB21-4475-9D05-E723BCB053DA}"/>
              </a:ext>
            </a:extLst>
          </p:cNvPr>
          <p:cNvSpPr txBox="1"/>
          <p:nvPr/>
        </p:nvSpPr>
        <p:spPr>
          <a:xfrm>
            <a:off x="4899603" y="5504855"/>
            <a:ext cx="25331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pc="300" dirty="0" smtClean="0">
                <a:solidFill>
                  <a:schemeClr val="bg1"/>
                </a:solidFill>
              </a:rPr>
              <a:t>PRESENTED </a:t>
            </a:r>
            <a:r>
              <a:rPr lang="en-US" sz="1400" spc="300" dirty="0">
                <a:solidFill>
                  <a:schemeClr val="bg1"/>
                </a:solidFill>
              </a:rPr>
              <a:t>BY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48903ABA-FBCA-4CFC-816C-CF20F2C926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033" y="5862882"/>
            <a:ext cx="2313932" cy="472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806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197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HP Simplified</vt:lpstr>
      <vt:lpstr>Office Theme</vt:lpstr>
      <vt:lpstr>PowerPoint Presentation</vt:lpstr>
      <vt:lpstr>Things to Consider</vt:lpstr>
      <vt:lpstr>Things to Consider</vt:lpstr>
      <vt:lpstr>Things to Consider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McCormick</dc:creator>
  <cp:lastModifiedBy>Paul Faile</cp:lastModifiedBy>
  <cp:revision>20</cp:revision>
  <dcterms:created xsi:type="dcterms:W3CDTF">2018-02-26T20:52:45Z</dcterms:created>
  <dcterms:modified xsi:type="dcterms:W3CDTF">2018-03-23T16:40:12Z</dcterms:modified>
</cp:coreProperties>
</file>