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8"/>
  </p:notesMasterIdLst>
  <p:sldIdLst>
    <p:sldId id="256" r:id="rId2"/>
    <p:sldId id="259" r:id="rId3"/>
    <p:sldId id="260" r:id="rId4"/>
    <p:sldId id="261"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6714"/>
    <a:srgbClr val="CE0845"/>
    <a:srgbClr val="FC4B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77DD5-6E6D-4B1B-B6F3-AF8C17BC263B}" type="datetimeFigureOut">
              <a:rPr lang="en-US" smtClean="0"/>
              <a:t>3/5/2018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6E486-3903-479E-9596-AF556351213D}" type="slidenum">
              <a:rPr lang="en-US" smtClean="0"/>
              <a:t>‹#›</a:t>
            </a:fld>
            <a:endParaRPr lang="en-US"/>
          </a:p>
        </p:txBody>
      </p:sp>
    </p:spTree>
    <p:extLst>
      <p:ext uri="{BB962C8B-B14F-4D97-AF65-F5344CB8AC3E}">
        <p14:creationId xmlns:p14="http://schemas.microsoft.com/office/powerpoint/2010/main" val="318994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6E486-3903-479E-9596-AF556351213D}" type="slidenum">
              <a:rPr lang="en-US" smtClean="0"/>
              <a:t>2</a:t>
            </a:fld>
            <a:endParaRPr lang="en-US"/>
          </a:p>
        </p:txBody>
      </p:sp>
    </p:spTree>
    <p:extLst>
      <p:ext uri="{BB962C8B-B14F-4D97-AF65-F5344CB8AC3E}">
        <p14:creationId xmlns:p14="http://schemas.microsoft.com/office/powerpoint/2010/main" val="4149106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C2CC4-E265-4B46-ACC6-641B0C0D922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153186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C2CC4-E265-4B46-ACC6-641B0C0D922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265392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C2CC4-E265-4B46-ACC6-641B0C0D922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344843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C2CC4-E265-4B46-ACC6-641B0C0D922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349727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C2CC4-E265-4B46-ACC6-641B0C0D922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341389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C2CC4-E265-4B46-ACC6-641B0C0D922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2475901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C2CC4-E265-4B46-ACC6-641B0C0D922A}"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398211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C2CC4-E265-4B46-ACC6-641B0C0D922A}"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407976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C2CC4-E265-4B46-ACC6-641B0C0D922A}"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101678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C2CC4-E265-4B46-ACC6-641B0C0D922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112466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C2CC4-E265-4B46-ACC6-641B0C0D922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048A6-57DC-423F-9E48-54A65EDD7FD1}" type="slidenum">
              <a:rPr lang="en-US" smtClean="0"/>
              <a:t>‹#›</a:t>
            </a:fld>
            <a:endParaRPr lang="en-US"/>
          </a:p>
        </p:txBody>
      </p:sp>
    </p:spTree>
    <p:extLst>
      <p:ext uri="{BB962C8B-B14F-4D97-AF65-F5344CB8AC3E}">
        <p14:creationId xmlns:p14="http://schemas.microsoft.com/office/powerpoint/2010/main" val="238458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C2CC4-E265-4B46-ACC6-641B0C0D922A}" type="datetimeFigureOut">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048A6-57DC-423F-9E48-54A65EDD7FD1}" type="slidenum">
              <a:rPr lang="en-US" smtClean="0"/>
              <a:t>‹#›</a:t>
            </a:fld>
            <a:endParaRPr lang="en-US"/>
          </a:p>
        </p:txBody>
      </p:sp>
    </p:spTree>
    <p:extLst>
      <p:ext uri="{BB962C8B-B14F-4D97-AF65-F5344CB8AC3E}">
        <p14:creationId xmlns:p14="http://schemas.microsoft.com/office/powerpoint/2010/main" val="563080568"/>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icare.gov/part-d/costs/premiums/drug-plan-premiums.html" TargetMode="External"/><Relationship Id="rId2" Type="http://schemas.openxmlformats.org/officeDocument/2006/relationships/hyperlink" Target="https://www.medicare.gov/your-medicare-costs/part-b-costs/part-b-cos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753AAC23-8AD4-43D7-8A64-1D577BC2FD27}"/>
              </a:ext>
            </a:extLst>
          </p:cNvPr>
          <p:cNvPicPr>
            <a:picLocks noChangeAspect="1"/>
          </p:cNvPicPr>
          <p:nvPr/>
        </p:nvPicPr>
        <p:blipFill rotWithShape="1">
          <a:blip r:embed="rId3">
            <a:extLst>
              <a:ext uri="{28A0092B-C50C-407E-A947-70E740481C1C}">
                <a14:useLocalDpi xmlns:a14="http://schemas.microsoft.com/office/drawing/2010/main" val="0"/>
              </a:ext>
            </a:extLst>
          </a:blip>
          <a:srcRect t="11733"/>
          <a:stretch/>
        </p:blipFill>
        <p:spPr>
          <a:xfrm>
            <a:off x="-1" y="0"/>
            <a:ext cx="12191999" cy="7181529"/>
          </a:xfrm>
          <a:prstGeom prst="rect">
            <a:avLst/>
          </a:prstGeom>
          <a:blipFill dpi="0" rotWithShape="1">
            <a:blip r:embed="rId3">
              <a:alphaModFix amt="0"/>
            </a:blip>
            <a:srcRect/>
            <a:stretch>
              <a:fillRect/>
            </a:stretch>
          </a:blipFill>
        </p:spPr>
      </p:pic>
      <p:sp>
        <p:nvSpPr>
          <p:cNvPr id="28" name="Rectangle 27">
            <a:extLst>
              <a:ext uri="{FF2B5EF4-FFF2-40B4-BE49-F238E27FC236}">
                <a16:creationId xmlns="" xmlns:a16="http://schemas.microsoft.com/office/drawing/2014/main" id="{FCF3C5DC-5381-42A0-AB38-CE1E4266F41D}"/>
              </a:ext>
            </a:extLst>
          </p:cNvPr>
          <p:cNvSpPr/>
          <p:nvPr/>
        </p:nvSpPr>
        <p:spPr>
          <a:xfrm>
            <a:off x="-1" y="0"/>
            <a:ext cx="12191999" cy="7181529"/>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 xmlns:a16="http://schemas.microsoft.com/office/drawing/2014/main" id="{FF519BA2-0850-446F-AF11-B2100E3EFDC0}"/>
              </a:ext>
            </a:extLst>
          </p:cNvPr>
          <p:cNvSpPr/>
          <p:nvPr/>
        </p:nvSpPr>
        <p:spPr>
          <a:xfrm>
            <a:off x="3019925" y="0"/>
            <a:ext cx="5955631" cy="5257486"/>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 xmlns:a16="http://schemas.microsoft.com/office/drawing/2014/main" id="{B5D35FA9-FD39-412F-BCB9-C30124B854FA}"/>
              </a:ext>
            </a:extLst>
          </p:cNvPr>
          <p:cNvSpPr txBox="1"/>
          <p:nvPr/>
        </p:nvSpPr>
        <p:spPr>
          <a:xfrm>
            <a:off x="3019924" y="914786"/>
            <a:ext cx="5955631" cy="584775"/>
          </a:xfrm>
          <a:prstGeom prst="rect">
            <a:avLst/>
          </a:prstGeom>
          <a:noFill/>
        </p:spPr>
        <p:txBody>
          <a:bodyPr wrap="square" rtlCol="0">
            <a:spAutoFit/>
          </a:bodyPr>
          <a:lstStyle/>
          <a:p>
            <a:pPr algn="ctr"/>
            <a:r>
              <a:rPr lang="en-US" sz="3200" b="1" dirty="0">
                <a:solidFill>
                  <a:schemeClr val="bg1"/>
                </a:solidFill>
              </a:rPr>
              <a:t>5 MINUTE BREAKS WITH PAUL</a:t>
            </a:r>
          </a:p>
        </p:txBody>
      </p:sp>
      <p:sp>
        <p:nvSpPr>
          <p:cNvPr id="8" name="TextBox 7">
            <a:extLst>
              <a:ext uri="{FF2B5EF4-FFF2-40B4-BE49-F238E27FC236}">
                <a16:creationId xmlns="" xmlns:a16="http://schemas.microsoft.com/office/drawing/2014/main" id="{65C6C9DB-FFEE-47DA-A649-C3D238382C3E}"/>
              </a:ext>
            </a:extLst>
          </p:cNvPr>
          <p:cNvSpPr txBox="1"/>
          <p:nvPr/>
        </p:nvSpPr>
        <p:spPr>
          <a:xfrm>
            <a:off x="3188368" y="1495330"/>
            <a:ext cx="5618747" cy="461665"/>
          </a:xfrm>
          <a:prstGeom prst="rect">
            <a:avLst/>
          </a:prstGeom>
          <a:noFill/>
        </p:spPr>
        <p:txBody>
          <a:bodyPr wrap="square" rtlCol="0">
            <a:spAutoFit/>
          </a:bodyPr>
          <a:lstStyle/>
          <a:p>
            <a:pPr algn="ctr"/>
            <a:r>
              <a:rPr lang="en-US" sz="2400" spc="200" dirty="0">
                <a:solidFill>
                  <a:schemeClr val="bg1"/>
                </a:solidFill>
                <a:latin typeface="+mj-lt"/>
              </a:rPr>
              <a:t>A MEDICARE WEBINAR SERIES</a:t>
            </a:r>
          </a:p>
        </p:txBody>
      </p:sp>
      <p:cxnSp>
        <p:nvCxnSpPr>
          <p:cNvPr id="10" name="Straight Connector 9">
            <a:extLst>
              <a:ext uri="{FF2B5EF4-FFF2-40B4-BE49-F238E27FC236}">
                <a16:creationId xmlns="" xmlns:a16="http://schemas.microsoft.com/office/drawing/2014/main" id="{C147A31D-AE9E-4525-93EB-99BEB59E11D8}"/>
              </a:ext>
            </a:extLst>
          </p:cNvPr>
          <p:cNvCxnSpPr/>
          <p:nvPr/>
        </p:nvCxnSpPr>
        <p:spPr>
          <a:xfrm>
            <a:off x="5506446" y="2442610"/>
            <a:ext cx="117909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 xmlns:a16="http://schemas.microsoft.com/office/drawing/2014/main" id="{77D5B026-279D-4C33-8296-7B2B837934BF}"/>
              </a:ext>
            </a:extLst>
          </p:cNvPr>
          <p:cNvSpPr txBox="1"/>
          <p:nvPr/>
        </p:nvSpPr>
        <p:spPr>
          <a:xfrm>
            <a:off x="3774903" y="3321982"/>
            <a:ext cx="4445672" cy="954107"/>
          </a:xfrm>
          <a:prstGeom prst="rect">
            <a:avLst/>
          </a:prstGeom>
          <a:noFill/>
        </p:spPr>
        <p:txBody>
          <a:bodyPr wrap="square" rtlCol="0">
            <a:spAutoFit/>
          </a:bodyPr>
          <a:lstStyle/>
          <a:p>
            <a:pPr algn="ctr"/>
            <a:r>
              <a:rPr lang="en-US" sz="2800" dirty="0">
                <a:solidFill>
                  <a:schemeClr val="bg1"/>
                </a:solidFill>
                <a:latin typeface="HP Simplified" panose="020B0606020204020204" pitchFamily="34" charset="0"/>
              </a:rPr>
              <a:t>When to move to Medicare from an Employer Plan.</a:t>
            </a:r>
          </a:p>
        </p:txBody>
      </p:sp>
      <p:sp>
        <p:nvSpPr>
          <p:cNvPr id="16" name="TextBox 15">
            <a:extLst>
              <a:ext uri="{FF2B5EF4-FFF2-40B4-BE49-F238E27FC236}">
                <a16:creationId xmlns="" xmlns:a16="http://schemas.microsoft.com/office/drawing/2014/main" id="{CD540BF8-3C0A-4F41-9BDA-906FD7E6A5C6}"/>
              </a:ext>
            </a:extLst>
          </p:cNvPr>
          <p:cNvSpPr txBox="1"/>
          <p:nvPr/>
        </p:nvSpPr>
        <p:spPr>
          <a:xfrm>
            <a:off x="5033214" y="2820697"/>
            <a:ext cx="2125561" cy="400110"/>
          </a:xfrm>
          <a:prstGeom prst="rect">
            <a:avLst/>
          </a:prstGeom>
          <a:noFill/>
        </p:spPr>
        <p:txBody>
          <a:bodyPr wrap="square" rtlCol="0">
            <a:spAutoFit/>
          </a:bodyPr>
          <a:lstStyle/>
          <a:p>
            <a:pPr algn="ctr"/>
            <a:r>
              <a:rPr lang="en-US" sz="2000" dirty="0">
                <a:solidFill>
                  <a:schemeClr val="bg1"/>
                </a:solidFill>
                <a:latin typeface="+mj-lt"/>
              </a:rPr>
              <a:t>TODAY’S TOPIC</a:t>
            </a:r>
          </a:p>
        </p:txBody>
      </p:sp>
      <p:pic>
        <p:nvPicPr>
          <p:cNvPr id="27" name="Picture 26">
            <a:extLst>
              <a:ext uri="{FF2B5EF4-FFF2-40B4-BE49-F238E27FC236}">
                <a16:creationId xmlns="" xmlns:a16="http://schemas.microsoft.com/office/drawing/2014/main" id="{29289B7B-A8C3-4DC7-8302-27974F7426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5734" y="4377264"/>
            <a:ext cx="3280527" cy="2792751"/>
          </a:xfrm>
          <a:prstGeom prst="rect">
            <a:avLst/>
          </a:prstGeom>
        </p:spPr>
      </p:pic>
    </p:spTree>
    <p:extLst>
      <p:ext uri="{BB962C8B-B14F-4D97-AF65-F5344CB8AC3E}">
        <p14:creationId xmlns:p14="http://schemas.microsoft.com/office/powerpoint/2010/main" val="4192031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F519BA2-0850-446F-AF11-B2100E3EFDC0}"/>
              </a:ext>
            </a:extLst>
          </p:cNvPr>
          <p:cNvSpPr/>
          <p:nvPr/>
        </p:nvSpPr>
        <p:spPr>
          <a:xfrm>
            <a:off x="0" y="199971"/>
            <a:ext cx="12191999" cy="1655870"/>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b="1" dirty="0" smtClean="0">
                <a:solidFill>
                  <a:schemeClr val="bg1"/>
                </a:solidFill>
              </a:rPr>
              <a:t>Should I enroll in Medicare Part A if I have employer coverage?</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dirty="0" smtClean="0"/>
              <a:t>In most cases enrolling in Medicare Part A is a good idea.  A few points to consider:</a:t>
            </a:r>
          </a:p>
          <a:p>
            <a:endParaRPr lang="en-US" dirty="0"/>
          </a:p>
          <a:p>
            <a:pPr marL="514350" indent="-514350">
              <a:buFont typeface="+mj-lt"/>
              <a:buAutoNum type="arabicPeriod"/>
            </a:pPr>
            <a:r>
              <a:rPr lang="en-US" dirty="0" smtClean="0"/>
              <a:t>Part A coverage is premium-free if the employee or their spouse has worked at least 10 years while paying Medicare taxes.</a:t>
            </a:r>
          </a:p>
          <a:p>
            <a:pPr marL="514350" indent="-514350">
              <a:buFont typeface="+mj-lt"/>
              <a:buAutoNum type="arabicPeriod"/>
            </a:pPr>
            <a:r>
              <a:rPr lang="en-US" dirty="0" smtClean="0"/>
              <a:t>However, if the employer group is HSA (Health Savings Account) qualified then the employee could be facing tax penalties if they contribute funds after they enroll in Medicare.  The employee may want to avoid enrolling in Part A.</a:t>
            </a:r>
          </a:p>
        </p:txBody>
      </p:sp>
      <p:sp>
        <p:nvSpPr>
          <p:cNvPr id="4" name="Rectangle 3"/>
          <p:cNvSpPr/>
          <p:nvPr/>
        </p:nvSpPr>
        <p:spPr>
          <a:xfrm>
            <a:off x="326572" y="298579"/>
            <a:ext cx="11495314" cy="6242179"/>
          </a:xfrm>
          <a:prstGeom prst="rect">
            <a:avLst/>
          </a:prstGeom>
          <a:noFill/>
          <a:ln w="34925">
            <a:gradFill>
              <a:gsLst>
                <a:gs pos="0">
                  <a:srgbClr val="FC6714"/>
                </a:gs>
                <a:gs pos="100000">
                  <a:srgbClr val="CE084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2632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F519BA2-0850-446F-AF11-B2100E3EFDC0}"/>
              </a:ext>
            </a:extLst>
          </p:cNvPr>
          <p:cNvSpPr/>
          <p:nvPr/>
        </p:nvSpPr>
        <p:spPr>
          <a:xfrm>
            <a:off x="0" y="199971"/>
            <a:ext cx="12191999" cy="1655870"/>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b="1" dirty="0">
                <a:solidFill>
                  <a:schemeClr val="bg1"/>
                </a:solidFill>
              </a:rPr>
              <a:t>Should I enroll in Medicare Part B if I have employer coverage? </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a:t>This is the BIG question.  The one that most often determines if the individual needs to make changes.  Medicare Part B comes with a monthly premium.  Here are a few items to consider</a:t>
            </a:r>
            <a:r>
              <a:rPr lang="en-US" dirty="0" smtClean="0"/>
              <a:t>:</a:t>
            </a:r>
          </a:p>
          <a:p>
            <a:pPr marL="514350" indent="-514350">
              <a:buFont typeface="+mj-lt"/>
              <a:buAutoNum type="arabicPeriod"/>
            </a:pPr>
            <a:r>
              <a:rPr lang="en-US" dirty="0" smtClean="0"/>
              <a:t>What is the cost of Medicare Part B? </a:t>
            </a:r>
            <a:r>
              <a:rPr lang="en-US" u="sng" dirty="0" smtClean="0">
                <a:solidFill>
                  <a:srgbClr val="0070C0"/>
                </a:solidFill>
                <a:hlinkClick r:id="rId2"/>
              </a:rPr>
              <a:t>https</a:t>
            </a:r>
            <a:r>
              <a:rPr lang="en-US" u="sng" dirty="0">
                <a:solidFill>
                  <a:srgbClr val="0070C0"/>
                </a:solidFill>
                <a:hlinkClick r:id="rId2"/>
              </a:rPr>
              <a:t>://</a:t>
            </a:r>
            <a:r>
              <a:rPr lang="en-US" u="sng" dirty="0" smtClean="0">
                <a:solidFill>
                  <a:srgbClr val="0070C0"/>
                </a:solidFill>
                <a:hlinkClick r:id="rId2"/>
              </a:rPr>
              <a:t>www.medicare.gov/your-medicare-costs/part-b-costs/part-b-costs.html</a:t>
            </a:r>
            <a:endParaRPr lang="en-US" u="sng" dirty="0" smtClean="0">
              <a:solidFill>
                <a:srgbClr val="0070C0"/>
              </a:solidFill>
            </a:endParaRPr>
          </a:p>
          <a:p>
            <a:pPr marL="514350" indent="-514350">
              <a:buFont typeface="+mj-lt"/>
              <a:buAutoNum type="arabicPeriod"/>
            </a:pPr>
            <a:r>
              <a:rPr lang="en-US" dirty="0" smtClean="0"/>
              <a:t>Is there an extra cost for Part D (Prescription Drug)? </a:t>
            </a:r>
            <a:r>
              <a:rPr lang="en-US" u="sng" dirty="0">
                <a:hlinkClick r:id="rId3"/>
              </a:rPr>
              <a:t>https://</a:t>
            </a:r>
            <a:r>
              <a:rPr lang="en-US" u="sng" dirty="0" smtClean="0">
                <a:hlinkClick r:id="rId3"/>
              </a:rPr>
              <a:t>www.medicare.gov/part-d/costs/premiums/drug-plan-premiums.html</a:t>
            </a:r>
            <a:endParaRPr lang="en-US" u="sng" dirty="0" smtClean="0"/>
          </a:p>
          <a:p>
            <a:pPr marL="514350" indent="-514350">
              <a:buFont typeface="+mj-lt"/>
              <a:buAutoNum type="arabicPeriod"/>
            </a:pPr>
            <a:r>
              <a:rPr lang="en-US" dirty="0" smtClean="0"/>
              <a:t>What is the group size?  More or less than 20 employees?</a:t>
            </a:r>
          </a:p>
          <a:p>
            <a:pPr marL="514350" indent="-514350">
              <a:buFont typeface="+mj-lt"/>
              <a:buAutoNum type="arabicPeriod"/>
            </a:pPr>
            <a:r>
              <a:rPr lang="en-US" dirty="0"/>
              <a:t>The key to delaying Part B enrollment is </a:t>
            </a:r>
            <a:r>
              <a:rPr lang="en-US" b="1" i="1" dirty="0"/>
              <a:t>being actively employed.  </a:t>
            </a:r>
            <a:r>
              <a:rPr lang="en-US" dirty="0"/>
              <a:t>Medicare becomes the primary insurer on the day the employee retires or is separated from their position. </a:t>
            </a:r>
          </a:p>
        </p:txBody>
      </p:sp>
      <p:sp>
        <p:nvSpPr>
          <p:cNvPr id="4" name="Rectangle 3"/>
          <p:cNvSpPr/>
          <p:nvPr/>
        </p:nvSpPr>
        <p:spPr>
          <a:xfrm>
            <a:off x="326572" y="298579"/>
            <a:ext cx="11495314" cy="6242179"/>
          </a:xfrm>
          <a:prstGeom prst="rect">
            <a:avLst/>
          </a:prstGeom>
          <a:noFill/>
          <a:ln w="34925">
            <a:gradFill>
              <a:gsLst>
                <a:gs pos="0">
                  <a:srgbClr val="FC6714"/>
                </a:gs>
                <a:gs pos="100000">
                  <a:srgbClr val="CE084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208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F519BA2-0850-446F-AF11-B2100E3EFDC0}"/>
              </a:ext>
            </a:extLst>
          </p:cNvPr>
          <p:cNvSpPr/>
          <p:nvPr/>
        </p:nvSpPr>
        <p:spPr>
          <a:xfrm>
            <a:off x="0" y="199971"/>
            <a:ext cx="12191999" cy="1655870"/>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b="1" dirty="0">
                <a:solidFill>
                  <a:schemeClr val="bg1"/>
                </a:solidFill>
              </a:rPr>
              <a:t>Should I enroll in Retiree Coverage (if available)?</a:t>
            </a:r>
            <a:r>
              <a:rPr lang="en-US" dirty="0">
                <a:solidFill>
                  <a:schemeClr val="bg1"/>
                </a:solidFill>
              </a:rPr>
              <a:t> </a:t>
            </a:r>
          </a:p>
        </p:txBody>
      </p:sp>
      <p:sp>
        <p:nvSpPr>
          <p:cNvPr id="3" name="Content Placeholder 2"/>
          <p:cNvSpPr>
            <a:spLocks noGrp="1"/>
          </p:cNvSpPr>
          <p:nvPr>
            <p:ph idx="1"/>
          </p:nvPr>
        </p:nvSpPr>
        <p:spPr/>
        <p:txBody>
          <a:bodyPr/>
          <a:lstStyle/>
          <a:p>
            <a:r>
              <a:rPr lang="en-US" dirty="0"/>
              <a:t>The answer to that can be based on the </a:t>
            </a:r>
            <a:r>
              <a:rPr lang="en-US" dirty="0" smtClean="0"/>
              <a:t>following slide.</a:t>
            </a:r>
            <a:endParaRPr lang="en-US" dirty="0"/>
          </a:p>
        </p:txBody>
      </p:sp>
      <p:sp>
        <p:nvSpPr>
          <p:cNvPr id="4" name="Rectangle 3"/>
          <p:cNvSpPr/>
          <p:nvPr/>
        </p:nvSpPr>
        <p:spPr>
          <a:xfrm>
            <a:off x="326572" y="298579"/>
            <a:ext cx="11495314" cy="6242179"/>
          </a:xfrm>
          <a:prstGeom prst="rect">
            <a:avLst/>
          </a:prstGeom>
          <a:noFill/>
          <a:ln w="34925">
            <a:gradFill>
              <a:gsLst>
                <a:gs pos="0">
                  <a:srgbClr val="FC6714"/>
                </a:gs>
                <a:gs pos="100000">
                  <a:srgbClr val="CE084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458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FF519BA2-0850-446F-AF11-B2100E3EFDC0}"/>
              </a:ext>
            </a:extLst>
          </p:cNvPr>
          <p:cNvSpPr/>
          <p:nvPr/>
        </p:nvSpPr>
        <p:spPr>
          <a:xfrm>
            <a:off x="0" y="199971"/>
            <a:ext cx="12191999" cy="1655870"/>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b="1" dirty="0" smtClean="0">
                <a:solidFill>
                  <a:schemeClr val="bg1"/>
                </a:solidFill>
              </a:rPr>
              <a:t>Summary</a:t>
            </a:r>
            <a:endParaRPr lang="en-US" b="1" dirty="0">
              <a:solidFill>
                <a:schemeClr val="bg1"/>
              </a:solidFill>
            </a:endParaRPr>
          </a:p>
        </p:txBody>
      </p:sp>
      <p:sp>
        <p:nvSpPr>
          <p:cNvPr id="3" name="Content Placeholder 2"/>
          <p:cNvSpPr>
            <a:spLocks noGrp="1"/>
          </p:cNvSpPr>
          <p:nvPr>
            <p:ph idx="1"/>
          </p:nvPr>
        </p:nvSpPr>
        <p:spPr/>
        <p:txBody>
          <a:bodyPr/>
          <a:lstStyle/>
          <a:p>
            <a:r>
              <a:rPr lang="en-US" dirty="0"/>
              <a:t>There are a LOT of facts and figures involved in making this decision.  So, we go back to our basic question.  </a:t>
            </a:r>
            <a:r>
              <a:rPr lang="en-US" b="1" i="1" dirty="0"/>
              <a:t>When should an employee move to Medicare from an Employer Plan?  </a:t>
            </a:r>
            <a:r>
              <a:rPr lang="en-US" dirty="0"/>
              <a:t>The answer is based in the name of our business….</a:t>
            </a:r>
            <a:r>
              <a:rPr lang="en-US" b="1" i="1" dirty="0"/>
              <a:t>Affordable Medicare Solutions.  </a:t>
            </a:r>
            <a:r>
              <a:rPr lang="en-US" dirty="0"/>
              <a:t>We are going to analyze the numbers and help the employee make an informed decision based on cost analysis, needs, and comfort level.</a:t>
            </a:r>
          </a:p>
          <a:p>
            <a:endParaRPr lang="en-US" dirty="0"/>
          </a:p>
        </p:txBody>
      </p:sp>
      <p:sp>
        <p:nvSpPr>
          <p:cNvPr id="5" name="Rectangle 4"/>
          <p:cNvSpPr/>
          <p:nvPr/>
        </p:nvSpPr>
        <p:spPr>
          <a:xfrm>
            <a:off x="326572" y="298579"/>
            <a:ext cx="11495314" cy="6242179"/>
          </a:xfrm>
          <a:prstGeom prst="rect">
            <a:avLst/>
          </a:prstGeom>
          <a:noFill/>
          <a:ln w="34925">
            <a:gradFill>
              <a:gsLst>
                <a:gs pos="0">
                  <a:srgbClr val="FC6714"/>
                </a:gs>
                <a:gs pos="100000">
                  <a:srgbClr val="CE084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5587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753AAC23-8AD4-43D7-8A64-1D577BC2FD27}"/>
              </a:ext>
            </a:extLst>
          </p:cNvPr>
          <p:cNvPicPr>
            <a:picLocks noChangeAspect="1"/>
          </p:cNvPicPr>
          <p:nvPr/>
        </p:nvPicPr>
        <p:blipFill rotWithShape="1">
          <a:blip r:embed="rId3">
            <a:extLst>
              <a:ext uri="{28A0092B-C50C-407E-A947-70E740481C1C}">
                <a14:useLocalDpi xmlns:a14="http://schemas.microsoft.com/office/drawing/2010/main" val="0"/>
              </a:ext>
            </a:extLst>
          </a:blip>
          <a:srcRect t="11694" b="3931"/>
          <a:stretch/>
        </p:blipFill>
        <p:spPr>
          <a:xfrm>
            <a:off x="0" y="0"/>
            <a:ext cx="12191999" cy="6858000"/>
          </a:xfrm>
          <a:prstGeom prst="rect">
            <a:avLst/>
          </a:prstGeom>
          <a:blipFill dpi="0" rotWithShape="1">
            <a:blip r:embed="rId4">
              <a:alphaModFix amt="0"/>
            </a:blip>
            <a:srcRect/>
            <a:stretch>
              <a:fillRect/>
            </a:stretch>
          </a:blipFill>
        </p:spPr>
      </p:pic>
      <p:sp>
        <p:nvSpPr>
          <p:cNvPr id="6" name="Rectangle 5">
            <a:extLst>
              <a:ext uri="{FF2B5EF4-FFF2-40B4-BE49-F238E27FC236}">
                <a16:creationId xmlns="" xmlns:a16="http://schemas.microsoft.com/office/drawing/2014/main" id="{FF519BA2-0850-446F-AF11-B2100E3EFDC0}"/>
              </a:ext>
            </a:extLst>
          </p:cNvPr>
          <p:cNvSpPr/>
          <p:nvPr/>
        </p:nvSpPr>
        <p:spPr>
          <a:xfrm>
            <a:off x="3188368" y="0"/>
            <a:ext cx="5955631" cy="6858000"/>
          </a:xfrm>
          <a:prstGeom prst="rect">
            <a:avLst/>
          </a:prstGeom>
          <a:gradFill>
            <a:gsLst>
              <a:gs pos="0">
                <a:srgbClr val="F85F18">
                  <a:alpha val="77000"/>
                </a:srgbClr>
              </a:gs>
              <a:gs pos="100000">
                <a:srgbClr val="CE0845">
                  <a:alpha val="80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 xmlns:a16="http://schemas.microsoft.com/office/drawing/2014/main" id="{B5D35FA9-FD39-412F-BCB9-C30124B854FA}"/>
              </a:ext>
            </a:extLst>
          </p:cNvPr>
          <p:cNvSpPr txBox="1"/>
          <p:nvPr/>
        </p:nvSpPr>
        <p:spPr>
          <a:xfrm>
            <a:off x="3188368" y="677184"/>
            <a:ext cx="5955631" cy="707886"/>
          </a:xfrm>
          <a:prstGeom prst="rect">
            <a:avLst/>
          </a:prstGeom>
          <a:noFill/>
        </p:spPr>
        <p:txBody>
          <a:bodyPr wrap="square" rtlCol="0">
            <a:spAutoFit/>
          </a:bodyPr>
          <a:lstStyle/>
          <a:p>
            <a:pPr algn="ctr"/>
            <a:r>
              <a:rPr lang="en-US" sz="4000" b="1" dirty="0">
                <a:solidFill>
                  <a:schemeClr val="bg1"/>
                </a:solidFill>
              </a:rPr>
              <a:t>THANKS FOR JOINING!</a:t>
            </a:r>
          </a:p>
        </p:txBody>
      </p:sp>
      <p:sp>
        <p:nvSpPr>
          <p:cNvPr id="8" name="TextBox 7">
            <a:extLst>
              <a:ext uri="{FF2B5EF4-FFF2-40B4-BE49-F238E27FC236}">
                <a16:creationId xmlns="" xmlns:a16="http://schemas.microsoft.com/office/drawing/2014/main" id="{65C6C9DB-FFEE-47DA-A649-C3D238382C3E}"/>
              </a:ext>
            </a:extLst>
          </p:cNvPr>
          <p:cNvSpPr txBox="1"/>
          <p:nvPr/>
        </p:nvSpPr>
        <p:spPr>
          <a:xfrm>
            <a:off x="3356801" y="1432940"/>
            <a:ext cx="5618747" cy="830997"/>
          </a:xfrm>
          <a:prstGeom prst="rect">
            <a:avLst/>
          </a:prstGeom>
          <a:noFill/>
        </p:spPr>
        <p:txBody>
          <a:bodyPr wrap="square" rtlCol="0">
            <a:spAutoFit/>
          </a:bodyPr>
          <a:lstStyle/>
          <a:p>
            <a:pPr algn="ctr"/>
            <a:r>
              <a:rPr lang="en-US" sz="2400" spc="200" dirty="0">
                <a:solidFill>
                  <a:schemeClr val="bg1"/>
                </a:solidFill>
                <a:latin typeface="+mj-lt"/>
              </a:rPr>
              <a:t>DON’T FORGET WE OFFER FREE MEDICARE EDUCATION SEMINARS.</a:t>
            </a:r>
          </a:p>
        </p:txBody>
      </p:sp>
      <p:cxnSp>
        <p:nvCxnSpPr>
          <p:cNvPr id="10" name="Straight Connector 9">
            <a:extLst>
              <a:ext uri="{FF2B5EF4-FFF2-40B4-BE49-F238E27FC236}">
                <a16:creationId xmlns="" xmlns:a16="http://schemas.microsoft.com/office/drawing/2014/main" id="{C147A31D-AE9E-4525-93EB-99BEB59E11D8}"/>
              </a:ext>
            </a:extLst>
          </p:cNvPr>
          <p:cNvCxnSpPr/>
          <p:nvPr/>
        </p:nvCxnSpPr>
        <p:spPr>
          <a:xfrm>
            <a:off x="5671875" y="3290606"/>
            <a:ext cx="117909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 xmlns:a16="http://schemas.microsoft.com/office/drawing/2014/main" id="{77D5B026-279D-4C33-8296-7B2B837934BF}"/>
              </a:ext>
            </a:extLst>
          </p:cNvPr>
          <p:cNvSpPr txBox="1"/>
          <p:nvPr/>
        </p:nvSpPr>
        <p:spPr>
          <a:xfrm>
            <a:off x="3892205" y="4120935"/>
            <a:ext cx="4445672" cy="954107"/>
          </a:xfrm>
          <a:prstGeom prst="rect">
            <a:avLst/>
          </a:prstGeom>
          <a:noFill/>
        </p:spPr>
        <p:txBody>
          <a:bodyPr wrap="square" rtlCol="0">
            <a:spAutoFit/>
          </a:bodyPr>
          <a:lstStyle/>
          <a:p>
            <a:pPr algn="ctr"/>
            <a:r>
              <a:rPr lang="en-US" sz="2800" dirty="0">
                <a:solidFill>
                  <a:schemeClr val="bg1"/>
                </a:solidFill>
                <a:latin typeface="HP Simplified" panose="020B0606020204020204" pitchFamily="34" charset="0"/>
              </a:rPr>
              <a:t>HOW DOES MEDICARE WORK WITH RETIREE BENEFITS?</a:t>
            </a:r>
          </a:p>
        </p:txBody>
      </p:sp>
      <p:sp>
        <p:nvSpPr>
          <p:cNvPr id="16" name="TextBox 15">
            <a:extLst>
              <a:ext uri="{FF2B5EF4-FFF2-40B4-BE49-F238E27FC236}">
                <a16:creationId xmlns="" xmlns:a16="http://schemas.microsoft.com/office/drawing/2014/main" id="{CD540BF8-3C0A-4F41-9BDA-906FD7E6A5C6}"/>
              </a:ext>
            </a:extLst>
          </p:cNvPr>
          <p:cNvSpPr txBox="1"/>
          <p:nvPr/>
        </p:nvSpPr>
        <p:spPr>
          <a:xfrm>
            <a:off x="4385001" y="3760067"/>
            <a:ext cx="3562342" cy="400110"/>
          </a:xfrm>
          <a:prstGeom prst="rect">
            <a:avLst/>
          </a:prstGeom>
          <a:noFill/>
        </p:spPr>
        <p:txBody>
          <a:bodyPr wrap="square" rtlCol="0">
            <a:spAutoFit/>
          </a:bodyPr>
          <a:lstStyle/>
          <a:p>
            <a:pPr algn="ctr"/>
            <a:r>
              <a:rPr lang="en-US" sz="2000" dirty="0">
                <a:solidFill>
                  <a:schemeClr val="bg1"/>
                </a:solidFill>
                <a:latin typeface="+mj-lt"/>
              </a:rPr>
              <a:t>NEXT MONTH’S TOPIC</a:t>
            </a:r>
          </a:p>
        </p:txBody>
      </p:sp>
      <p:pic>
        <p:nvPicPr>
          <p:cNvPr id="3" name="Picture 2">
            <a:extLst>
              <a:ext uri="{FF2B5EF4-FFF2-40B4-BE49-F238E27FC236}">
                <a16:creationId xmlns="" xmlns:a16="http://schemas.microsoft.com/office/drawing/2014/main" id="{48903ABA-FBCA-4CFC-816C-CF20F2C926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9033" y="5862882"/>
            <a:ext cx="2313932" cy="472433"/>
          </a:xfrm>
          <a:prstGeom prst="rect">
            <a:avLst/>
          </a:prstGeom>
        </p:spPr>
      </p:pic>
      <p:sp>
        <p:nvSpPr>
          <p:cNvPr id="4" name="TextBox 3">
            <a:extLst>
              <a:ext uri="{FF2B5EF4-FFF2-40B4-BE49-F238E27FC236}">
                <a16:creationId xmlns="" xmlns:a16="http://schemas.microsoft.com/office/drawing/2014/main" id="{AAE13BCF-EB21-4475-9D05-E723BCB053DA}"/>
              </a:ext>
            </a:extLst>
          </p:cNvPr>
          <p:cNvSpPr txBox="1"/>
          <p:nvPr/>
        </p:nvSpPr>
        <p:spPr>
          <a:xfrm>
            <a:off x="4899603" y="5504855"/>
            <a:ext cx="2533138" cy="307777"/>
          </a:xfrm>
          <a:prstGeom prst="rect">
            <a:avLst/>
          </a:prstGeom>
          <a:noFill/>
        </p:spPr>
        <p:txBody>
          <a:bodyPr wrap="square" rtlCol="0">
            <a:spAutoFit/>
          </a:bodyPr>
          <a:lstStyle/>
          <a:p>
            <a:pPr algn="ctr"/>
            <a:r>
              <a:rPr lang="en-US" sz="1400" spc="300" dirty="0" smtClean="0">
                <a:solidFill>
                  <a:schemeClr val="bg1"/>
                </a:solidFill>
              </a:rPr>
              <a:t>PRESENTED </a:t>
            </a:r>
            <a:r>
              <a:rPr lang="en-US" sz="1400" spc="300" dirty="0">
                <a:solidFill>
                  <a:schemeClr val="bg1"/>
                </a:solidFill>
              </a:rPr>
              <a:t>BY</a:t>
            </a:r>
          </a:p>
        </p:txBody>
      </p:sp>
      <p:sp>
        <p:nvSpPr>
          <p:cNvPr id="9" name="TextBox 8">
            <a:extLst>
              <a:ext uri="{FF2B5EF4-FFF2-40B4-BE49-F238E27FC236}">
                <a16:creationId xmlns="" xmlns:a16="http://schemas.microsoft.com/office/drawing/2014/main" id="{0E3C53B7-D1DA-4D71-954D-3ACE3C10B9E9}"/>
              </a:ext>
            </a:extLst>
          </p:cNvPr>
          <p:cNvSpPr txBox="1"/>
          <p:nvPr/>
        </p:nvSpPr>
        <p:spPr>
          <a:xfrm>
            <a:off x="3892205" y="2394843"/>
            <a:ext cx="4547937" cy="338554"/>
          </a:xfrm>
          <a:prstGeom prst="rect">
            <a:avLst/>
          </a:prstGeom>
          <a:noFill/>
        </p:spPr>
        <p:txBody>
          <a:bodyPr wrap="square" rtlCol="0">
            <a:spAutoFit/>
          </a:bodyPr>
          <a:lstStyle/>
          <a:p>
            <a:pPr algn="ctr"/>
            <a:r>
              <a:rPr lang="en-US" sz="1600" dirty="0">
                <a:solidFill>
                  <a:schemeClr val="bg1"/>
                </a:solidFill>
              </a:rPr>
              <a:t>Contact lindsey@amsplans.com for more info.</a:t>
            </a:r>
          </a:p>
        </p:txBody>
      </p:sp>
    </p:spTree>
    <p:extLst>
      <p:ext uri="{BB962C8B-B14F-4D97-AF65-F5344CB8AC3E}">
        <p14:creationId xmlns:p14="http://schemas.microsoft.com/office/powerpoint/2010/main" val="605782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371</Words>
  <Application>Microsoft Office PowerPoint</Application>
  <PresentationFormat>Widescreen</PresentationFormat>
  <Paragraphs>26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HP Simplified</vt:lpstr>
      <vt:lpstr>Office Theme</vt:lpstr>
      <vt:lpstr>PowerPoint Presentation</vt:lpstr>
      <vt:lpstr>Should I enroll in Medicare Part A if I have employer coverage?</vt:lpstr>
      <vt:lpstr>Should I enroll in Medicare Part B if I have employer coverage? </vt:lpstr>
      <vt:lpstr>Should I enroll in Retiree Coverage (if available)? </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McCormick</dc:creator>
  <cp:lastModifiedBy>Lindsey McCormick</cp:lastModifiedBy>
  <cp:revision>21</cp:revision>
  <dcterms:created xsi:type="dcterms:W3CDTF">2018-02-26T20:52:45Z</dcterms:created>
  <dcterms:modified xsi:type="dcterms:W3CDTF">2018-03-05T17:30:43Z</dcterms:modified>
</cp:coreProperties>
</file>