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845"/>
    <a:srgbClr val="FC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56EEFF-C0C9-4757-A0E7-BFC2AEDB7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42313D8-F908-4D61-AEB4-D60DB427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D85B53-FF16-4171-88BF-DAAFCA50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3C8B61-71ED-46C1-8515-EFD85F02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CD07C1-6BD7-4744-863A-B61086AD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2BD616-C5D0-4715-B52C-8E9EDCB3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C54AC17-2B50-46B5-B715-16101283C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F09149-A6BA-4B92-A798-834DEA14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D851FA-C517-4FA2-8576-D994FF30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11936E-60EC-41AE-A27A-9A742678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74A8F83-E8E5-4547-ABF3-E3B37DCA3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AF495F6-F77C-4C38-862D-ACE087915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709523-D482-4148-9C96-1211CE9A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991F15-50EA-4E3B-BE4A-B30D6F7D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64379D-BDD5-40CC-82FD-E6F45FF4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E6CBAB-9BF5-4592-8595-49F16DBF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37C45B-359F-4814-8E85-1506A85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7969BC-B19A-4172-8CAD-E6C4317D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FAD7F2-A9D6-47F7-8BFF-2ACAC7DB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C201EC-ED50-425B-A0D5-EBCB9B2D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C7F741-338D-4F00-9ECF-645BFAC6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346AC2-5D98-4554-B9BC-C0589B57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7ECFE9-7CD7-47D8-BB36-0531F22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D85A74-1FD1-4B65-ADB3-E701A556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267ACD-AAD4-4524-8D58-EA2007EA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2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B1ECD8-1FC9-495E-8241-D3596B0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D54806-614A-4DC5-B53F-83A208D3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F7D48D8-5B3F-4F77-B1BE-D432C8FA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3B4A7E-6C85-421A-8C32-5AC46F79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A0E2A09-0FD3-4340-8B00-755187CC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1F5873-B7E1-41F6-AE7B-1B742DAB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6A7F1D-9C4D-4A79-808A-02300ED9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63DAE04-8245-4237-9432-CB4DAF705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22E042B-86EE-4855-A2D5-7ECFAAC1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E71A9A-3B9E-4C40-9A01-443655A8F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813E558-ECF8-44BF-8A0F-24D275B21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F854A63-51B5-40B6-AA05-2E5FFEC2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F02D346-69CF-4CB5-A6F3-37D86504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D9E52CE-9DF1-443D-9A4B-3DB0E2D1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5243F0-0F19-4843-8B27-5E0F1B8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B7CB3DC-C942-48B5-92D5-86A27C5C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C62AFFC-057C-49BB-962D-08F10CB0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063FB2B-FD51-455E-ADD5-0B1F89B9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D99112E-1FFF-482D-A79E-E73ECD06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1CE41C2-5DAE-40A7-AC2B-FC8B9408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1BFD1D2-8CA9-4F8B-9635-DC3D820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19CBC8-8BDC-4295-9682-F9EF340B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DE30AF-6D6F-4FAF-9FCF-D046663E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8F0B35D-3ABF-4D3A-B3DB-68C99EC9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587D7A-D1C0-41A8-9039-67CA715C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DDB1F9-408E-4C4A-92AC-F0E33E1E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ABF040-7976-4612-8BAD-F0E7B498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6890AA-1B80-41D1-B013-098FFC58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72359E-2FCD-4739-B2B4-D5E93815C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0E5C10-D80D-498B-81FD-46D05B97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571059-5D02-458C-AAD1-D3F4E986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3DD5CA-63DD-4BA3-8306-649CF8A3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8CD93A-95F7-437F-BADB-382B0F58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99074F9-03E0-4BA2-ACEC-3A8F613D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390CC47-248A-48EB-B3D1-6271843E1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6B286D-6F6C-4A14-B5D3-11F6F9C39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2CC4-E265-4B46-ACC6-641B0C0D922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0C9EA3-66B3-4832-8C03-ABAC33C90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ACCEE5-0E2A-4286-BFE5-1626C611D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3"/>
          <a:stretch/>
        </p:blipFill>
        <p:spPr>
          <a:xfrm>
            <a:off x="-1" y="0"/>
            <a:ext cx="12191999" cy="7181529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FCF3C5DC-5381-42A0-AB38-CE1E4266F41D}"/>
              </a:ext>
            </a:extLst>
          </p:cNvPr>
          <p:cNvSpPr/>
          <p:nvPr/>
        </p:nvSpPr>
        <p:spPr>
          <a:xfrm>
            <a:off x="-1" y="0"/>
            <a:ext cx="12191999" cy="718152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019925" y="0"/>
            <a:ext cx="5955631" cy="5257486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019924" y="914786"/>
            <a:ext cx="595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 MINUTE BREAKS WITH PAUL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188368" y="1495330"/>
            <a:ext cx="561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A MEDICARE WEBINAR SERIES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506446" y="2442610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774903" y="3321982"/>
            <a:ext cx="4445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Living Benefits: a New Wave of Insurance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5033214" y="2820697"/>
            <a:ext cx="212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TODAY’S TOPIC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29289B7B-A8C3-4DC7-8302-27974F742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34" y="4377264"/>
            <a:ext cx="3280527" cy="27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The Challenge </a:t>
            </a:r>
          </a:p>
          <a:p>
            <a:pPr marL="0" indent="0" algn="ctr">
              <a:buNone/>
            </a:pPr>
            <a:r>
              <a:rPr lang="en-US" dirty="0"/>
              <a:t>W</a:t>
            </a:r>
            <a:r>
              <a:rPr lang="en-US" dirty="0" smtClean="0"/>
              <a:t>hat do people do when they have a great health insurance policy but an illness or injury keeps them out of work?</a:t>
            </a:r>
          </a:p>
          <a:p>
            <a:endParaRPr lang="en-US" dirty="0"/>
          </a:p>
          <a:p>
            <a:r>
              <a:rPr lang="en-US" dirty="0" smtClean="0"/>
              <a:t>In most cases, </a:t>
            </a:r>
            <a:r>
              <a:rPr lang="en-US" dirty="0" smtClean="0"/>
              <a:t>income goes down </a:t>
            </a:r>
            <a:r>
              <a:rPr lang="en-US" dirty="0" err="1" smtClean="0"/>
              <a:t>andexpenses</a:t>
            </a:r>
            <a:r>
              <a:rPr lang="en-US" dirty="0" smtClean="0"/>
              <a:t> </a:t>
            </a:r>
            <a:r>
              <a:rPr lang="en-US" dirty="0" smtClean="0"/>
              <a:t>go up after a health event.</a:t>
            </a:r>
          </a:p>
          <a:p>
            <a:r>
              <a:rPr lang="en-US" dirty="0" smtClean="0"/>
              <a:t>The health insurance covers the catastrophic medical bills.</a:t>
            </a:r>
          </a:p>
          <a:p>
            <a:r>
              <a:rPr lang="en-US" dirty="0" smtClean="0"/>
              <a:t>Where do the monies come from for everything else?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2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Disability Insurance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Disability insurance replaces a </a:t>
            </a:r>
            <a:r>
              <a:rPr lang="en-US" i="1" dirty="0" smtClean="0"/>
              <a:t>portion</a:t>
            </a:r>
            <a:r>
              <a:rPr lang="en-US" dirty="0" smtClean="0"/>
              <a:t> of an employee’s paycheck, up to 60% of income.</a:t>
            </a:r>
          </a:p>
          <a:p>
            <a:r>
              <a:rPr lang="en-US" dirty="0" smtClean="0"/>
              <a:t>Short Term Disability usually lasts from one to three months.</a:t>
            </a:r>
          </a:p>
          <a:p>
            <a:r>
              <a:rPr lang="en-US" dirty="0" smtClean="0"/>
              <a:t>Long Term Disability typically has a 90 day wait </a:t>
            </a:r>
            <a:r>
              <a:rPr lang="en-US" dirty="0" smtClean="0"/>
              <a:t>then typically </a:t>
            </a:r>
            <a:r>
              <a:rPr lang="en-US" dirty="0" smtClean="0"/>
              <a:t>lasts for 2-5 </a:t>
            </a:r>
            <a:r>
              <a:rPr lang="en-US" dirty="0" smtClean="0"/>
              <a:t>years.</a:t>
            </a:r>
            <a:endParaRPr lang="en-US" dirty="0" smtClean="0"/>
          </a:p>
          <a:p>
            <a:r>
              <a:rPr lang="en-US" dirty="0" smtClean="0"/>
              <a:t>Some people may qualify </a:t>
            </a:r>
            <a:r>
              <a:rPr lang="en-US" smtClean="0"/>
              <a:t>for </a:t>
            </a:r>
            <a:r>
              <a:rPr lang="en-US" smtClean="0"/>
              <a:t>SSDI </a:t>
            </a:r>
            <a:r>
              <a:rPr lang="en-US" dirty="0" smtClean="0"/>
              <a:t>(Social Security Disability Insurance)</a:t>
            </a:r>
          </a:p>
          <a:p>
            <a:r>
              <a:rPr lang="en-US" dirty="0" smtClean="0"/>
              <a:t>Here’s the BIG question…is 60% of your paycheck enough?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2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Living Benefit Plans</a:t>
            </a:r>
            <a:endParaRPr lang="en-US" dirty="0" smtClean="0"/>
          </a:p>
          <a:p>
            <a:endParaRPr lang="en-US" u="sng" dirty="0" smtClean="0"/>
          </a:p>
          <a:p>
            <a:r>
              <a:rPr lang="en-US" dirty="0" smtClean="0"/>
              <a:t>With modern advancements in medicine, suffering a critical illness, such as a heart attack, stroke, or cancer diagnosis hardly means death anymore.</a:t>
            </a:r>
          </a:p>
          <a:p>
            <a:r>
              <a:rPr lang="en-US" dirty="0" smtClean="0"/>
              <a:t>A Living Benefit plan is a modernized type of term life insurance that allows you to accelerate the death benefit in cases of </a:t>
            </a:r>
            <a:r>
              <a:rPr lang="en-US" i="1" dirty="0" smtClean="0"/>
              <a:t>critical, chronic, or terminal illness.</a:t>
            </a:r>
          </a:p>
          <a:p>
            <a:r>
              <a:rPr lang="en-US" dirty="0" smtClean="0"/>
              <a:t>What does this really mean?  It means that you can get the cash while you are </a:t>
            </a:r>
            <a:r>
              <a:rPr lang="en-US" b="1" i="1" dirty="0" smtClean="0"/>
              <a:t>still living.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How Do Living Benefits Work?</a:t>
            </a:r>
            <a:endParaRPr lang="en-US" dirty="0" smtClean="0"/>
          </a:p>
          <a:p>
            <a:pPr marL="0" indent="0">
              <a:buNone/>
            </a:pPr>
            <a:endParaRPr lang="en-US" u="sng" dirty="0"/>
          </a:p>
          <a:p>
            <a:r>
              <a:rPr lang="en-US" dirty="0" smtClean="0"/>
              <a:t>When a critical event or chronic illness occurs you can cash in some or most of your term life insurance policy to gain immediate benefits. </a:t>
            </a:r>
          </a:p>
          <a:p>
            <a:r>
              <a:rPr lang="en-US" dirty="0" smtClean="0"/>
              <a:t>Depending on the size of the policy and the event, these types of plans can provide hundreds of thousands of tax-free dollars to you immediately.</a:t>
            </a:r>
          </a:p>
          <a:p>
            <a:r>
              <a:rPr lang="en-US" dirty="0" smtClean="0"/>
              <a:t>The cash is yours and can be used for any purpose.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3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55976"/>
          </a:xfrm>
        </p:spPr>
        <p:txBody>
          <a:bodyPr>
            <a:normAutofit/>
          </a:bodyPr>
          <a:lstStyle/>
          <a:p>
            <a:r>
              <a:rPr lang="en-US" dirty="0" smtClean="0"/>
              <a:t>A free comprehensive review by Affordable Medicare Solutions will help your client decide if Living Benefits would be a good fit for </a:t>
            </a:r>
            <a:r>
              <a:rPr lang="en-US" smtClean="0"/>
              <a:t>them.</a:t>
            </a:r>
          </a:p>
          <a:p>
            <a:endParaRPr lang="en-US" dirty="0"/>
          </a:p>
          <a:p>
            <a:r>
              <a:rPr lang="en-US" dirty="0" smtClean="0"/>
              <a:t>We appreciate your feedback!  Please let us know if these short webinars are helpful or if there is a topic you would like to see in a future webinar.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4" b="3931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188368" y="0"/>
            <a:ext cx="5955631" cy="6858000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188368" y="677184"/>
            <a:ext cx="5955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THANKS FOR JOINING!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356801" y="1432940"/>
            <a:ext cx="561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DON’T FORGET WE OFFER FREE MEDICARE EDUCATION SEMINARS.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E3C53B7-D1DA-4D71-954D-3ACE3C10B9E9}"/>
              </a:ext>
            </a:extLst>
          </p:cNvPr>
          <p:cNvSpPr txBox="1"/>
          <p:nvPr/>
        </p:nvSpPr>
        <p:spPr>
          <a:xfrm>
            <a:off x="3892205" y="2394843"/>
            <a:ext cx="454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Contact lindsey@amsplans.com for more info.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671875" y="3290606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4385001" y="3760067"/>
            <a:ext cx="356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NEXT MONTH’S TOPIC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775053" y="4119860"/>
            <a:ext cx="4782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Is it possible to be penalized for Part A, B, or D of Medicare if on employer coverage?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AE13BCF-EB21-4475-9D05-E723BCB053DA}"/>
              </a:ext>
            </a:extLst>
          </p:cNvPr>
          <p:cNvSpPr txBox="1"/>
          <p:nvPr/>
        </p:nvSpPr>
        <p:spPr>
          <a:xfrm>
            <a:off x="4899603" y="5504855"/>
            <a:ext cx="2533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 smtClean="0">
                <a:solidFill>
                  <a:schemeClr val="bg1"/>
                </a:solidFill>
              </a:rPr>
              <a:t>PRESENTED </a:t>
            </a:r>
            <a:r>
              <a:rPr lang="en-US" sz="1400" spc="300" dirty="0">
                <a:solidFill>
                  <a:schemeClr val="bg1"/>
                </a:solidFill>
              </a:rPr>
              <a:t>BY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48903ABA-FBCA-4CFC-816C-CF20F2C926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3" y="5862882"/>
            <a:ext cx="2313932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0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414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HP Simplified</vt:lpstr>
      <vt:lpstr>Office Theme</vt:lpstr>
      <vt:lpstr>PowerPoint Presentation</vt:lpstr>
      <vt:lpstr>Things to Consider</vt:lpstr>
      <vt:lpstr>Things to Consider</vt:lpstr>
      <vt:lpstr>Things to Consider</vt:lpstr>
      <vt:lpstr>Things to Consider</vt:lpstr>
      <vt:lpstr>Things to Consider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McCormick</dc:creator>
  <cp:lastModifiedBy>Paul Faile</cp:lastModifiedBy>
  <cp:revision>71</cp:revision>
  <dcterms:created xsi:type="dcterms:W3CDTF">2018-02-26T20:52:45Z</dcterms:created>
  <dcterms:modified xsi:type="dcterms:W3CDTF">2018-06-12T18:10:35Z</dcterms:modified>
</cp:coreProperties>
</file>