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3" r:id="rId5"/>
    <p:sldId id="261" r:id="rId6"/>
    <p:sldId id="262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E0845"/>
    <a:srgbClr val="FC671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22" d="100"/>
          <a:sy n="122" d="100"/>
        </p:scale>
        <p:origin x="9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556EEFF-C0C9-4757-A0E7-BFC2AEDB70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B42313D8-F908-4D61-AEB4-D60DB4278D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70D85B53-FF16-4171-88BF-DAAFCA5049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C2CC4-E265-4B46-ACC6-641B0C0D922A}" type="datetimeFigureOut">
              <a:rPr lang="en-US" smtClean="0"/>
              <a:t>6/5/2018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803C8B61-71ED-46C1-8515-EFD85F02F5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B2CD07C1-6BD7-4744-863A-B61086ADEE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048A6-57DC-423F-9E48-54A65EDD7F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51103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92BD616-C5D0-4715-B52C-8E9EDCB3F2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DC54AC17-2B50-46B5-B715-16101283CE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00F09149-A6BA-4B92-A798-834DEA1486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C2CC4-E265-4B46-ACC6-641B0C0D922A}" type="datetimeFigureOut">
              <a:rPr lang="en-US" smtClean="0"/>
              <a:t>6/5/2018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3ED851FA-C517-4FA2-8576-D994FF3049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A911936E-60EC-41AE-A27A-9A7426786D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048A6-57DC-423F-9E48-54A65EDD7F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66511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474A8F83-E8E5-4547-ABF3-E3B37DCA35D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5AF495F6-F77C-4C38-862D-ACE0879154E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35709523-D482-4148-9C96-1211CE9AA3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C2CC4-E265-4B46-ACC6-641B0C0D922A}" type="datetimeFigureOut">
              <a:rPr lang="en-US" smtClean="0"/>
              <a:t>6/5/2018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88991F15-50EA-4E3B-BE4A-B30D6F7DBD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D164379D-BDD5-40CC-82FD-E6F45FF45C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048A6-57DC-423F-9E48-54A65EDD7F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896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7E6CBAB-9BF5-4592-8595-49F16DBFC7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8337C45B-359F-4814-8E85-1506A85964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887969BC-B19A-4172-8CAD-E6C4317DEF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C2CC4-E265-4B46-ACC6-641B0C0D922A}" type="datetimeFigureOut">
              <a:rPr lang="en-US" smtClean="0"/>
              <a:t>6/5/2018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A7FAD7F2-A9D6-47F7-8BFF-2ACAC7DB6C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B8C201EC-ED50-425B-A0D5-EBCB9B2D95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048A6-57DC-423F-9E48-54A65EDD7F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0251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DC7F741-338D-4F00-9ECF-645BFAC613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A8346AC2-5D98-4554-B9BC-C0589B57A4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217ECFE9-7CD7-47D8-BB36-0531F222F5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C2CC4-E265-4B46-ACC6-641B0C0D922A}" type="datetimeFigureOut">
              <a:rPr lang="en-US" smtClean="0"/>
              <a:t>6/5/2018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57D85A74-1FD1-4B65-ADB3-E701A55665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3E267ACD-AAD4-4524-8D58-EA2007EA70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048A6-57DC-423F-9E48-54A65EDD7F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31289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8B1ECD8-1FC9-495E-8241-D3596B0F24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89D54806-614A-4DC5-B53F-83A208D3DA9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7F7D48D8-5B3F-4F77-B1BE-D432C8FA17D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D73B4A7E-6C85-421A-8C32-5AC46F7932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C2CC4-E265-4B46-ACC6-641B0C0D922A}" type="datetimeFigureOut">
              <a:rPr lang="en-US" smtClean="0"/>
              <a:t>6/5/2018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0A0E2A09-0FD3-4340-8B00-755187CC18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D21F5873-B7E1-41F6-AE7B-1B742DAB3B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048A6-57DC-423F-9E48-54A65EDD7F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73420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C6A7F1D-9C4D-4A79-808A-02300ED92C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763DAE04-8245-4237-9432-CB4DAF7053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522E042B-86EE-4855-A2D5-7ECFAAC17A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82E71A9A-3B9E-4C40-9A01-443655A8F80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C813E558-ECF8-44BF-8A0F-24D275B21E6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3F854A63-51B5-40B6-AA05-2E5FFEC28A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C2CC4-E265-4B46-ACC6-641B0C0D922A}" type="datetimeFigureOut">
              <a:rPr lang="en-US" smtClean="0"/>
              <a:t>6/5/2018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BF02D346-69CF-4CB5-A6F3-37D865043F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3D9E52CE-9DF1-443D-9A4B-3DB0E2D1C3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048A6-57DC-423F-9E48-54A65EDD7F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346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B5243F0-0F19-4843-8B27-5E0F1B8BA3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BB7CB3DC-C942-48B5-92D5-86A27C5C2B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C2CC4-E265-4B46-ACC6-641B0C0D922A}" type="datetimeFigureOut">
              <a:rPr lang="en-US" smtClean="0"/>
              <a:t>6/5/2018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CC62AFFC-057C-49BB-962D-08F10CB081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6063FB2B-FD51-455E-ADD5-0B1F89B98D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048A6-57DC-423F-9E48-54A65EDD7F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4822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7D99112E-1FFF-482D-A79E-E73ECD0616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C2CC4-E265-4B46-ACC6-641B0C0D922A}" type="datetimeFigureOut">
              <a:rPr lang="en-US" smtClean="0"/>
              <a:t>6/5/2018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D1CE41C2-5DAE-40A7-AC2B-FC8B940809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61BFD1D2-8CA9-4F8B-9635-DC3D82015F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048A6-57DC-423F-9E48-54A65EDD7F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98338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D19CBC8-8BDC-4295-9682-F9EF340B1A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CBDE30AF-6D6F-4FAF-9FCF-D046663EA1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68F0B35D-3ABF-4D3A-B3DB-68C99EC93C5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ED587D7A-D1C0-41A8-9039-67CA715C89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C2CC4-E265-4B46-ACC6-641B0C0D922A}" type="datetimeFigureOut">
              <a:rPr lang="en-US" smtClean="0"/>
              <a:t>6/5/2018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5CDDB1F9-408E-4C4A-92AC-F0E33E1E3F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F0ABF040-7976-4612-8BAD-F0E7B4986E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048A6-57DC-423F-9E48-54A65EDD7F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39934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26890AA-1B80-41D1-B013-098FFC5824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E972359E-2FCD-4739-B2B4-D5E93815CF1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290E5C10-D80D-498B-81FD-46D05B973D3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D8571059-5D02-458C-AAD1-D3F4E986B4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C2CC4-E265-4B46-ACC6-641B0C0D922A}" type="datetimeFigureOut">
              <a:rPr lang="en-US" smtClean="0"/>
              <a:t>6/5/2018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2D3DD5CA-63DD-4BA3-8306-649CF8A3EE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E68CD93A-95F7-437F-BADB-382B0F584F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048A6-57DC-423F-9E48-54A65EDD7F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5192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399074F9-03E0-4BA2-ACEC-3A8F613DF1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6390CC47-248A-48EB-B3D1-6271843E1A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2C6B286D-6F6C-4A14-B5D3-11F6F9C3903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0C2CC4-E265-4B46-ACC6-641B0C0D922A}" type="datetimeFigureOut">
              <a:rPr lang="en-US" smtClean="0"/>
              <a:t>6/5/2018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A80C9EA3-66B3-4832-8C03-ABAC33C90B5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70ACCEE5-0E2A-4286-BFE5-1626C611D88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C048A6-57DC-423F-9E48-54A65EDD7F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618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753AAC23-8AD4-43D7-8A64-1D577BC2FD27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733"/>
          <a:stretch/>
        </p:blipFill>
        <p:spPr>
          <a:xfrm>
            <a:off x="-1" y="0"/>
            <a:ext cx="12191999" cy="7181529"/>
          </a:xfrm>
          <a:prstGeom prst="rect">
            <a:avLst/>
          </a:prstGeom>
          <a:blipFill dpi="0" rotWithShape="1">
            <a:blip r:embed="rId3">
              <a:alphaModFix amt="0"/>
            </a:blip>
            <a:srcRect/>
            <a:stretch>
              <a:fillRect/>
            </a:stretch>
          </a:blipFill>
        </p:spPr>
      </p:pic>
      <p:sp>
        <p:nvSpPr>
          <p:cNvPr id="28" name="Rectangle 27">
            <a:extLst>
              <a:ext uri="{FF2B5EF4-FFF2-40B4-BE49-F238E27FC236}">
                <a16:creationId xmlns="" xmlns:a16="http://schemas.microsoft.com/office/drawing/2014/main" id="{FCF3C5DC-5381-42A0-AB38-CE1E4266F41D}"/>
              </a:ext>
            </a:extLst>
          </p:cNvPr>
          <p:cNvSpPr/>
          <p:nvPr/>
        </p:nvSpPr>
        <p:spPr>
          <a:xfrm>
            <a:off x="-1" y="0"/>
            <a:ext cx="12191999" cy="7181529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FF519BA2-0850-446F-AF11-B2100E3EFDC0}"/>
              </a:ext>
            </a:extLst>
          </p:cNvPr>
          <p:cNvSpPr/>
          <p:nvPr/>
        </p:nvSpPr>
        <p:spPr>
          <a:xfrm>
            <a:off x="3019925" y="0"/>
            <a:ext cx="5955631" cy="5257486"/>
          </a:xfrm>
          <a:prstGeom prst="rect">
            <a:avLst/>
          </a:prstGeom>
          <a:gradFill>
            <a:gsLst>
              <a:gs pos="0">
                <a:srgbClr val="F85F18">
                  <a:alpha val="77000"/>
                </a:srgbClr>
              </a:gs>
              <a:gs pos="100000">
                <a:srgbClr val="CE0845">
                  <a:alpha val="80000"/>
                </a:srgbClr>
              </a:gs>
            </a:gsLst>
            <a:lin ang="27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B5D35FA9-FD39-412F-BCB9-C30124B854FA}"/>
              </a:ext>
            </a:extLst>
          </p:cNvPr>
          <p:cNvSpPr txBox="1"/>
          <p:nvPr/>
        </p:nvSpPr>
        <p:spPr>
          <a:xfrm>
            <a:off x="3019924" y="914786"/>
            <a:ext cx="595563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5 MINUTE BREAKS WITH PAUL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65C6C9DB-FFEE-47DA-A649-C3D238382C3E}"/>
              </a:ext>
            </a:extLst>
          </p:cNvPr>
          <p:cNvSpPr txBox="1"/>
          <p:nvPr/>
        </p:nvSpPr>
        <p:spPr>
          <a:xfrm>
            <a:off x="3188368" y="1495330"/>
            <a:ext cx="56187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spc="200" dirty="0">
                <a:solidFill>
                  <a:schemeClr val="bg1"/>
                </a:solidFill>
                <a:latin typeface="+mj-lt"/>
              </a:rPr>
              <a:t>A MEDICARE WEBINAR SERIES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="" xmlns:a16="http://schemas.microsoft.com/office/drawing/2014/main" id="{C147A31D-AE9E-4525-93EB-99BEB59E11D8}"/>
              </a:ext>
            </a:extLst>
          </p:cNvPr>
          <p:cNvCxnSpPr/>
          <p:nvPr/>
        </p:nvCxnSpPr>
        <p:spPr>
          <a:xfrm>
            <a:off x="5506446" y="2442610"/>
            <a:ext cx="1179095" cy="0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="" xmlns:a16="http://schemas.microsoft.com/office/drawing/2014/main" id="{77D5B026-279D-4C33-8296-7B2B837934BF}"/>
              </a:ext>
            </a:extLst>
          </p:cNvPr>
          <p:cNvSpPr txBox="1"/>
          <p:nvPr/>
        </p:nvSpPr>
        <p:spPr>
          <a:xfrm>
            <a:off x="3774903" y="3321982"/>
            <a:ext cx="444567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  <a:latin typeface="HP Simplified" panose="020B0606020204020204" pitchFamily="34" charset="0"/>
              </a:rPr>
              <a:t>How do I know when to sign up for Medicare Parts A &amp; B?</a:t>
            </a:r>
            <a:endParaRPr lang="en-US" sz="2800" dirty="0">
              <a:solidFill>
                <a:schemeClr val="bg1"/>
              </a:solidFill>
              <a:latin typeface="HP Simplified" panose="020B0606020204020204" pitchFamily="34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="" xmlns:a16="http://schemas.microsoft.com/office/drawing/2014/main" id="{CD540BF8-3C0A-4F41-9BDA-906FD7E6A5C6}"/>
              </a:ext>
            </a:extLst>
          </p:cNvPr>
          <p:cNvSpPr txBox="1"/>
          <p:nvPr/>
        </p:nvSpPr>
        <p:spPr>
          <a:xfrm>
            <a:off x="5033214" y="2820697"/>
            <a:ext cx="212556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+mj-lt"/>
              </a:rPr>
              <a:t>TODAY’S TOPIC</a:t>
            </a:r>
          </a:p>
        </p:txBody>
      </p:sp>
      <p:pic>
        <p:nvPicPr>
          <p:cNvPr id="27" name="Picture 26">
            <a:extLst>
              <a:ext uri="{FF2B5EF4-FFF2-40B4-BE49-F238E27FC236}">
                <a16:creationId xmlns="" xmlns:a16="http://schemas.microsoft.com/office/drawing/2014/main" id="{29289B7B-A8C3-4DC7-8302-27974F742639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55734" y="4377264"/>
            <a:ext cx="3280527" cy="2792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20311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Some people get Medicare Parts A&amp;B automatically; in most cases, it depends on whether your getting Social Security benefits.  Automatic coverage occurs when:</a:t>
            </a:r>
          </a:p>
          <a:p>
            <a:pPr marL="0" indent="0">
              <a:buNone/>
            </a:pPr>
            <a:endParaRPr lang="en-US" dirty="0"/>
          </a:p>
          <a:p>
            <a:pPr lvl="4"/>
            <a:r>
              <a:rPr lang="en-US" sz="2800" dirty="0" smtClean="0"/>
              <a:t>You take Social Security before age 65.</a:t>
            </a:r>
          </a:p>
          <a:p>
            <a:pPr lvl="4"/>
            <a:r>
              <a:rPr lang="en-US" sz="2800" dirty="0" smtClean="0"/>
              <a:t>Have been on SSDI for 24 months.</a:t>
            </a:r>
          </a:p>
          <a:p>
            <a:pPr lvl="4"/>
            <a:r>
              <a:rPr lang="en-US" sz="2800" dirty="0" smtClean="0"/>
              <a:t>Have ALS (Lou Gehrig’s disease).</a:t>
            </a:r>
          </a:p>
          <a:p>
            <a:pPr lvl="4"/>
            <a:r>
              <a:rPr lang="en-US" sz="2800" dirty="0" smtClean="0"/>
              <a:t>Have ESRD (End-Stage Renal Disease).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xmlns="" id="{FF519BA2-0850-446F-AF11-B2100E3EFDC0}"/>
              </a:ext>
            </a:extLst>
          </p:cNvPr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  <a:gradFill>
            <a:gsLst>
              <a:gs pos="0">
                <a:srgbClr val="F85F18">
                  <a:alpha val="77000"/>
                </a:srgbClr>
              </a:gs>
              <a:gs pos="100000">
                <a:srgbClr val="CE0845">
                  <a:alpha val="80000"/>
                </a:srgbClr>
              </a:gs>
            </a:gsLst>
            <a:lin ang="27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Things to Consider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81291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Everyone else has to sign up for Medicare by: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sz="2800" dirty="0" smtClean="0"/>
              <a:t>Applying online at the Social Security website.</a:t>
            </a:r>
          </a:p>
          <a:p>
            <a:r>
              <a:rPr lang="en-US" sz="2800" dirty="0" smtClean="0"/>
              <a:t>Applying at the local Social Security office.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The best time to apply is three months </a:t>
            </a:r>
            <a:r>
              <a:rPr lang="en-US" b="1" i="1" dirty="0" smtClean="0"/>
              <a:t>before</a:t>
            </a:r>
            <a:r>
              <a:rPr lang="en-US" dirty="0" smtClean="0"/>
              <a:t> that person turns 65 years of age.  There can be delays if they sign up at a later time.</a:t>
            </a:r>
            <a:endParaRPr lang="en-US" dirty="0"/>
          </a:p>
        </p:txBody>
      </p:sp>
      <p:sp>
        <p:nvSpPr>
          <p:cNvPr id="4" name="Title 4">
            <a:extLst>
              <a:ext uri="{FF2B5EF4-FFF2-40B4-BE49-F238E27FC236}">
                <a16:creationId xmlns:a16="http://schemas.microsoft.com/office/drawing/2014/main" xmlns="" id="{FF519BA2-0850-446F-AF11-B2100E3EFDC0}"/>
              </a:ext>
            </a:extLst>
          </p:cNvPr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  <a:gradFill>
            <a:gsLst>
              <a:gs pos="0">
                <a:srgbClr val="F85F18">
                  <a:alpha val="77000"/>
                </a:srgbClr>
              </a:gs>
              <a:gs pos="100000">
                <a:srgbClr val="CE0845">
                  <a:alpha val="80000"/>
                </a:srgbClr>
              </a:gs>
            </a:gsLst>
            <a:lin ang="27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Things to Consider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16265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Some people can delay signing up for Part B:</a:t>
            </a:r>
          </a:p>
          <a:p>
            <a:r>
              <a:rPr lang="en-US" dirty="0" smtClean="0"/>
              <a:t>An employee with a large group insurance plan.</a:t>
            </a:r>
          </a:p>
          <a:p>
            <a:r>
              <a:rPr lang="en-US" dirty="0" smtClean="0"/>
              <a:t>Active duty military with TRICARE.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Some individuals </a:t>
            </a:r>
            <a:r>
              <a:rPr lang="en-US" i="1" dirty="0" smtClean="0"/>
              <a:t>must</a:t>
            </a:r>
            <a:r>
              <a:rPr lang="en-US" dirty="0" smtClean="0"/>
              <a:t> sign up for Part B when first available:</a:t>
            </a:r>
          </a:p>
          <a:p>
            <a:r>
              <a:rPr lang="en-US" dirty="0" smtClean="0"/>
              <a:t>An employee with a small group insurance plan, retiree coverage, or COBRA.</a:t>
            </a:r>
          </a:p>
          <a:p>
            <a:r>
              <a:rPr lang="en-US" dirty="0" smtClean="0"/>
              <a:t>A retired service member with TRICARE, or someone with VA benefits.</a:t>
            </a:r>
          </a:p>
          <a:p>
            <a:endParaRPr lang="en-US" dirty="0" smtClean="0"/>
          </a:p>
        </p:txBody>
      </p:sp>
      <p:sp>
        <p:nvSpPr>
          <p:cNvPr id="4" name="Title 4">
            <a:extLst>
              <a:ext uri="{FF2B5EF4-FFF2-40B4-BE49-F238E27FC236}">
                <a16:creationId xmlns:a16="http://schemas.microsoft.com/office/drawing/2014/main" xmlns="" id="{FF519BA2-0850-446F-AF11-B2100E3EFDC0}"/>
              </a:ext>
            </a:extLst>
          </p:cNvPr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  <a:gradFill>
            <a:gsLst>
              <a:gs pos="0">
                <a:srgbClr val="F85F18">
                  <a:alpha val="77000"/>
                </a:srgbClr>
              </a:gs>
              <a:gs pos="100000">
                <a:srgbClr val="CE0845">
                  <a:alpha val="80000"/>
                </a:srgbClr>
              </a:gs>
            </a:gsLst>
            <a:lin ang="27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Things to Consider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10775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3355976"/>
          </a:xfrm>
        </p:spPr>
        <p:txBody>
          <a:bodyPr>
            <a:normAutofit/>
          </a:bodyPr>
          <a:lstStyle/>
          <a:p>
            <a:r>
              <a:rPr lang="en-US" dirty="0" smtClean="0"/>
              <a:t>A free comprehensive review by Affordable Medicare Solutions will help your client decide when they need to sign up for Medicare.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We appreciate your feedback!  Please let us know if these short webinars are helpful or if there is a topic you would like to see in a future webinar.</a:t>
            </a:r>
            <a:endParaRPr lang="en-US" dirty="0"/>
          </a:p>
        </p:txBody>
      </p:sp>
      <p:sp>
        <p:nvSpPr>
          <p:cNvPr id="4" name="Title 4">
            <a:extLst>
              <a:ext uri="{FF2B5EF4-FFF2-40B4-BE49-F238E27FC236}">
                <a16:creationId xmlns:a16="http://schemas.microsoft.com/office/drawing/2014/main" xmlns="" id="{FF519BA2-0850-446F-AF11-B2100E3EFDC0}"/>
              </a:ext>
            </a:extLst>
          </p:cNvPr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  <a:gradFill>
            <a:gsLst>
              <a:gs pos="0">
                <a:srgbClr val="F85F18">
                  <a:alpha val="77000"/>
                </a:srgbClr>
              </a:gs>
              <a:gs pos="100000">
                <a:srgbClr val="CE0845">
                  <a:alpha val="80000"/>
                </a:srgbClr>
              </a:gs>
            </a:gsLst>
            <a:lin ang="27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Things to Consider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15572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753AAC23-8AD4-43D7-8A64-1D577BC2FD2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694" b="3931"/>
          <a:stretch/>
        </p:blipFill>
        <p:spPr>
          <a:xfrm>
            <a:off x="0" y="0"/>
            <a:ext cx="12191999" cy="6858000"/>
          </a:xfrm>
          <a:prstGeom prst="rect">
            <a:avLst/>
          </a:prstGeom>
          <a:blipFill dpi="0" rotWithShape="1">
            <a:blip r:embed="rId3">
              <a:alphaModFix amt="0"/>
            </a:blip>
            <a:srcRect/>
            <a:stretch>
              <a:fillRect/>
            </a:stretch>
          </a:blipFill>
        </p:spPr>
      </p:pic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FF519BA2-0850-446F-AF11-B2100E3EFDC0}"/>
              </a:ext>
            </a:extLst>
          </p:cNvPr>
          <p:cNvSpPr/>
          <p:nvPr/>
        </p:nvSpPr>
        <p:spPr>
          <a:xfrm>
            <a:off x="3188368" y="0"/>
            <a:ext cx="5955631" cy="6858000"/>
          </a:xfrm>
          <a:prstGeom prst="rect">
            <a:avLst/>
          </a:prstGeom>
          <a:gradFill>
            <a:gsLst>
              <a:gs pos="0">
                <a:srgbClr val="F85F18">
                  <a:alpha val="77000"/>
                </a:srgbClr>
              </a:gs>
              <a:gs pos="100000">
                <a:srgbClr val="CE0845">
                  <a:alpha val="80000"/>
                </a:srgbClr>
              </a:gs>
            </a:gsLst>
            <a:lin ang="27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B5D35FA9-FD39-412F-BCB9-C30124B854FA}"/>
              </a:ext>
            </a:extLst>
          </p:cNvPr>
          <p:cNvSpPr txBox="1"/>
          <p:nvPr/>
        </p:nvSpPr>
        <p:spPr>
          <a:xfrm>
            <a:off x="3188368" y="677184"/>
            <a:ext cx="595563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chemeClr val="bg1"/>
                </a:solidFill>
              </a:rPr>
              <a:t>THANKS FOR JOINING!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65C6C9DB-FFEE-47DA-A649-C3D238382C3E}"/>
              </a:ext>
            </a:extLst>
          </p:cNvPr>
          <p:cNvSpPr txBox="1"/>
          <p:nvPr/>
        </p:nvSpPr>
        <p:spPr>
          <a:xfrm>
            <a:off x="3356801" y="1432940"/>
            <a:ext cx="561874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spc="200" dirty="0">
                <a:solidFill>
                  <a:schemeClr val="bg1"/>
                </a:solidFill>
                <a:latin typeface="+mj-lt"/>
              </a:rPr>
              <a:t>DON’T FORGET WE OFFER FREE MEDICARE EDUCATION SEMINARS.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0E3C53B7-D1DA-4D71-954D-3ACE3C10B9E9}"/>
              </a:ext>
            </a:extLst>
          </p:cNvPr>
          <p:cNvSpPr txBox="1"/>
          <p:nvPr/>
        </p:nvSpPr>
        <p:spPr>
          <a:xfrm>
            <a:off x="3892205" y="2394843"/>
            <a:ext cx="454793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Contact lindsey@amsplans.com for more info.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="" xmlns:a16="http://schemas.microsoft.com/office/drawing/2014/main" id="{C147A31D-AE9E-4525-93EB-99BEB59E11D8}"/>
              </a:ext>
            </a:extLst>
          </p:cNvPr>
          <p:cNvCxnSpPr/>
          <p:nvPr/>
        </p:nvCxnSpPr>
        <p:spPr>
          <a:xfrm>
            <a:off x="5671875" y="3290606"/>
            <a:ext cx="1179095" cy="0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="" xmlns:a16="http://schemas.microsoft.com/office/drawing/2014/main" id="{CD540BF8-3C0A-4F41-9BDA-906FD7E6A5C6}"/>
              </a:ext>
            </a:extLst>
          </p:cNvPr>
          <p:cNvSpPr txBox="1"/>
          <p:nvPr/>
        </p:nvSpPr>
        <p:spPr>
          <a:xfrm>
            <a:off x="4385001" y="3760067"/>
            <a:ext cx="356234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+mj-lt"/>
              </a:rPr>
              <a:t>NEXT MONTH’S TOPIC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="" xmlns:a16="http://schemas.microsoft.com/office/drawing/2014/main" id="{77D5B026-279D-4C33-8296-7B2B837934BF}"/>
              </a:ext>
            </a:extLst>
          </p:cNvPr>
          <p:cNvSpPr txBox="1"/>
          <p:nvPr/>
        </p:nvSpPr>
        <p:spPr>
          <a:xfrm>
            <a:off x="3892205" y="4120935"/>
            <a:ext cx="444567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  <a:latin typeface="HP Simplified" panose="020B0606020204020204" pitchFamily="34" charset="0"/>
              </a:rPr>
              <a:t>Living Benefits</a:t>
            </a:r>
            <a:r>
              <a:rPr lang="en-US" sz="2800" smtClean="0">
                <a:solidFill>
                  <a:schemeClr val="bg1"/>
                </a:solidFill>
                <a:latin typeface="HP Simplified" panose="020B0606020204020204" pitchFamily="34" charset="0"/>
              </a:rPr>
              <a:t>: a </a:t>
            </a:r>
            <a:r>
              <a:rPr lang="en-US" sz="2800" dirty="0" smtClean="0">
                <a:solidFill>
                  <a:schemeClr val="bg1"/>
                </a:solidFill>
                <a:latin typeface="HP Simplified" panose="020B0606020204020204" pitchFamily="34" charset="0"/>
              </a:rPr>
              <a:t>New Wave </a:t>
            </a:r>
            <a:r>
              <a:rPr lang="en-US" sz="2800" smtClean="0">
                <a:solidFill>
                  <a:schemeClr val="bg1"/>
                </a:solidFill>
                <a:latin typeface="HP Simplified" panose="020B0606020204020204" pitchFamily="34" charset="0"/>
              </a:rPr>
              <a:t>of Insurance</a:t>
            </a:r>
            <a:endParaRPr lang="en-US" sz="2800" dirty="0">
              <a:solidFill>
                <a:schemeClr val="bg1"/>
              </a:solidFill>
              <a:latin typeface="HP Simplified" panose="020B060602020402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="" xmlns:a16="http://schemas.microsoft.com/office/drawing/2014/main" id="{AAE13BCF-EB21-4475-9D05-E723BCB053DA}"/>
              </a:ext>
            </a:extLst>
          </p:cNvPr>
          <p:cNvSpPr txBox="1"/>
          <p:nvPr/>
        </p:nvSpPr>
        <p:spPr>
          <a:xfrm>
            <a:off x="4899603" y="5504855"/>
            <a:ext cx="253313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spc="300" dirty="0" smtClean="0">
                <a:solidFill>
                  <a:schemeClr val="bg1"/>
                </a:solidFill>
              </a:rPr>
              <a:t>PRESENTED </a:t>
            </a:r>
            <a:r>
              <a:rPr lang="en-US" sz="1400" spc="300" dirty="0">
                <a:solidFill>
                  <a:schemeClr val="bg1"/>
                </a:solidFill>
              </a:rPr>
              <a:t>BY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="" xmlns:a16="http://schemas.microsoft.com/office/drawing/2014/main" id="{48903ABA-FBCA-4CFC-816C-CF20F2C926F9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9033" y="5862882"/>
            <a:ext cx="2313932" cy="4724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08062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408</TotalTime>
  <Words>301</Words>
  <Application>Microsoft Office PowerPoint</Application>
  <PresentationFormat>Widescreen</PresentationFormat>
  <Paragraphs>36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HP Simplified</vt:lpstr>
      <vt:lpstr>Office Theme</vt:lpstr>
      <vt:lpstr>PowerPoint Presentation</vt:lpstr>
      <vt:lpstr>Things to Consider</vt:lpstr>
      <vt:lpstr>Things to Consider</vt:lpstr>
      <vt:lpstr>Things to Consider</vt:lpstr>
      <vt:lpstr>Things to Consider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Lindsey McCormick</dc:creator>
  <cp:lastModifiedBy>Paul Faile</cp:lastModifiedBy>
  <cp:revision>42</cp:revision>
  <dcterms:created xsi:type="dcterms:W3CDTF">2018-02-26T20:52:45Z</dcterms:created>
  <dcterms:modified xsi:type="dcterms:W3CDTF">2018-06-05T13:26:03Z</dcterms:modified>
</cp:coreProperties>
</file>