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845"/>
    <a:srgbClr val="FC6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6EEFF-C0C9-4757-A0E7-BFC2AEDB7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2313D8-F908-4D61-AEB4-D60DB4278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85B53-FF16-4171-88BF-DAAFCA50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C8B61-71ED-46C1-8515-EFD85F02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D07C1-6BD7-4744-863A-B61086AD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1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D616-C5D0-4715-B52C-8E9EDCB3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4AC17-2B50-46B5-B715-16101283C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09149-A6BA-4B92-A798-834DEA14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851FA-C517-4FA2-8576-D994FF30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936E-60EC-41AE-A27A-9A742678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5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4A8F83-E8E5-4547-ABF3-E3B37DCA3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F495F6-F77C-4C38-862D-ACE087915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09523-D482-4148-9C96-1211CE9AA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91F15-50EA-4E3B-BE4A-B30D6F7DB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4379D-BDD5-40CC-82FD-E6F45FF4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6CBAB-9BF5-4592-8595-49F16DBF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7C45B-359F-4814-8E85-1506A8596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969BC-B19A-4172-8CAD-E6C4317D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AD7F2-A9D6-47F7-8BFF-2ACAC7DB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201EC-ED50-425B-A0D5-EBCB9B2D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7F741-338D-4F00-9ECF-645BFAC6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46AC2-5D98-4554-B9BC-C0589B57A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ECFE9-7CD7-47D8-BB36-0531F222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85A74-1FD1-4B65-ADB3-E701A5566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67ACD-AAD4-4524-8D58-EA2007EA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2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ECD8-1FC9-495E-8241-D3596B0F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54806-614A-4DC5-B53F-83A208D3D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D48D8-5B3F-4F77-B1BE-D432C8FA1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4A7E-6C85-421A-8C32-5AC46F793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E2A09-0FD3-4340-8B00-755187CC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F5873-B7E1-41F6-AE7B-1B742DAB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4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7F1D-9C4D-4A79-808A-02300ED92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3DAE04-8245-4237-9432-CB4DAF705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E042B-86EE-4855-A2D5-7ECFAAC17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E71A9A-3B9E-4C40-9A01-443655A8F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3E558-ECF8-44BF-8A0F-24D275B21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854A63-51B5-40B6-AA05-2E5FFEC2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02D346-69CF-4CB5-A6F3-37D865043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9E52CE-9DF1-443D-9A4B-3DB0E2D1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43F0-0F19-4843-8B27-5E0F1B8B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7CB3DC-C942-48B5-92D5-86A27C5C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2AFFC-057C-49BB-962D-08F10CB0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63FB2B-FD51-455E-ADD5-0B1F89B98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99112E-1FFF-482D-A79E-E73ECD06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E41C2-5DAE-40A7-AC2B-FC8B9408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FD1D2-8CA9-4F8B-9635-DC3D8201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3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9CBC8-8BDC-4295-9682-F9EF340B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E30AF-6D6F-4FAF-9FCF-D046663EA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0B35D-3ABF-4D3A-B3DB-68C99EC93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87D7A-D1C0-41A8-9039-67CA715C8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DB1F9-408E-4C4A-92AC-F0E33E1E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BF040-7976-4612-8BAD-F0E7B498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9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890AA-1B80-41D1-B013-098FFC58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72359E-2FCD-4739-B2B4-D5E93815C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E5C10-D80D-498B-81FD-46D05B973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71059-5D02-458C-AAD1-D3F4E986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DD5CA-63DD-4BA3-8306-649CF8A3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CD93A-95F7-437F-BADB-382B0F58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1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9074F9-03E0-4BA2-ACEC-3A8F613DF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0CC47-248A-48EB-B3D1-6271843E1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B286D-6F6C-4A14-B5D3-11F6F9C39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C2CC4-E265-4B46-ACC6-641B0C0D92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C9EA3-66B3-4832-8C03-ABAC33C90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CCEE5-0E2A-4286-BFE5-1626C611D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3AAC23-8AD4-43D7-8A64-1D577BC2FD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3"/>
          <a:stretch/>
        </p:blipFill>
        <p:spPr>
          <a:xfrm>
            <a:off x="-1" y="0"/>
            <a:ext cx="12191999" cy="7181529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FCF3C5DC-5381-42A0-AB38-CE1E4266F41D}"/>
              </a:ext>
            </a:extLst>
          </p:cNvPr>
          <p:cNvSpPr/>
          <p:nvPr/>
        </p:nvSpPr>
        <p:spPr>
          <a:xfrm>
            <a:off x="-1" y="0"/>
            <a:ext cx="12191999" cy="7181529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/>
          <p:nvPr/>
        </p:nvSpPr>
        <p:spPr>
          <a:xfrm>
            <a:off x="3019924" y="-4028"/>
            <a:ext cx="5955631" cy="5257486"/>
          </a:xfrm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D35FA9-FD39-412F-BCB9-C30124B854FA}"/>
              </a:ext>
            </a:extLst>
          </p:cNvPr>
          <p:cNvSpPr txBox="1"/>
          <p:nvPr/>
        </p:nvSpPr>
        <p:spPr>
          <a:xfrm>
            <a:off x="3019924" y="914786"/>
            <a:ext cx="5955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5 MINUTE BREAKS WITH PAUL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C6C9DB-FFEE-47DA-A649-C3D238382C3E}"/>
              </a:ext>
            </a:extLst>
          </p:cNvPr>
          <p:cNvSpPr txBox="1"/>
          <p:nvPr/>
        </p:nvSpPr>
        <p:spPr>
          <a:xfrm>
            <a:off x="3188368" y="1495330"/>
            <a:ext cx="5618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  <a:latin typeface="+mj-lt"/>
              </a:rPr>
              <a:t>A MEDICARE WEBINAR SERIES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47A31D-AE9E-4525-93EB-99BEB59E11D8}"/>
              </a:ext>
            </a:extLst>
          </p:cNvPr>
          <p:cNvCxnSpPr/>
          <p:nvPr/>
        </p:nvCxnSpPr>
        <p:spPr>
          <a:xfrm>
            <a:off x="5506446" y="2442610"/>
            <a:ext cx="117909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7D5B026-279D-4C33-8296-7B2B837934BF}"/>
              </a:ext>
            </a:extLst>
          </p:cNvPr>
          <p:cNvSpPr txBox="1"/>
          <p:nvPr/>
        </p:nvSpPr>
        <p:spPr>
          <a:xfrm>
            <a:off x="3469483" y="3655865"/>
            <a:ext cx="5056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HP Simplified" panose="020B0606020204020204" pitchFamily="34" charset="0"/>
              </a:rPr>
              <a:t>How much will Medicare cost me?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540BF8-3C0A-4F41-9BDA-906FD7E6A5C6}"/>
              </a:ext>
            </a:extLst>
          </p:cNvPr>
          <p:cNvSpPr txBox="1"/>
          <p:nvPr/>
        </p:nvSpPr>
        <p:spPr>
          <a:xfrm>
            <a:off x="5033214" y="2820697"/>
            <a:ext cx="2125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TODAY’S TOPIC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29289B7B-A8C3-4DC7-8302-27974F7426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734" y="4377264"/>
            <a:ext cx="3280527" cy="279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3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/>
              <a:t>What will Medicare cost me?</a:t>
            </a:r>
          </a:p>
          <a:p>
            <a:pPr marL="0" indent="0" algn="ctr">
              <a:buNone/>
            </a:pPr>
            <a:endParaRPr lang="en-US" u="sng" dirty="0"/>
          </a:p>
          <a:p>
            <a:r>
              <a:rPr lang="en-US" dirty="0"/>
              <a:t>This is a two-part question because there are two types of costs: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will you pay in monthly premiums for your policy?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will you pay when you see a physician for services?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Today we are going to focus on question number one!</a:t>
            </a:r>
          </a:p>
          <a:p>
            <a:pPr marL="0" indent="0">
              <a:buNone/>
            </a:pPr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158812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/>
              <a:t>Medicare Costs: Parts A &amp; B</a:t>
            </a:r>
          </a:p>
          <a:p>
            <a:pPr marL="0" indent="0">
              <a:buNone/>
            </a:pPr>
            <a:endParaRPr lang="en-US" u="sng" dirty="0"/>
          </a:p>
          <a:p>
            <a:r>
              <a:rPr lang="en-US" dirty="0"/>
              <a:t>Let’s start with the basics. </a:t>
            </a:r>
          </a:p>
          <a:p>
            <a:endParaRPr lang="en-US" dirty="0"/>
          </a:p>
          <a:p>
            <a:r>
              <a:rPr lang="en-US" b="1" i="1" dirty="0"/>
              <a:t>Medicare Part A</a:t>
            </a:r>
            <a:r>
              <a:rPr lang="en-US" dirty="0"/>
              <a:t>: inpatient hospital, skilled nursing, hospice.  This plan is $0 monthly for most people.</a:t>
            </a:r>
          </a:p>
          <a:p>
            <a:endParaRPr lang="en-US" dirty="0"/>
          </a:p>
          <a:p>
            <a:r>
              <a:rPr lang="en-US" b="1" i="1" dirty="0"/>
              <a:t>Medicare Part B</a:t>
            </a:r>
            <a:r>
              <a:rPr lang="en-US" dirty="0"/>
              <a:t>: outpatient services.  This plan is $134 monthly for the average person.  High income earners pay more.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17460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Medicare Costs: Pathway One or Two?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i="1" u="sng" dirty="0"/>
              <a:t>Pathway One</a:t>
            </a:r>
          </a:p>
          <a:p>
            <a:pPr marL="514350" indent="-514350">
              <a:buFont typeface="+mj-lt"/>
              <a:buAutoNum type="arabicPeriod"/>
            </a:pPr>
            <a:endParaRPr lang="en-US" b="1" i="1" u="sng" dirty="0"/>
          </a:p>
          <a:p>
            <a:r>
              <a:rPr lang="en-US" dirty="0"/>
              <a:t>Using your Medicare Parts A &amp; B benefits first.</a:t>
            </a:r>
          </a:p>
          <a:p>
            <a:r>
              <a:rPr lang="en-US" dirty="0"/>
              <a:t>Your </a:t>
            </a:r>
            <a:r>
              <a:rPr lang="en-US" dirty="0" err="1"/>
              <a:t>Medigap</a:t>
            </a:r>
            <a:r>
              <a:rPr lang="en-US" dirty="0"/>
              <a:t> Supplemental plan pays second.</a:t>
            </a:r>
          </a:p>
          <a:p>
            <a:r>
              <a:rPr lang="en-US" dirty="0"/>
              <a:t>A separate Part D prescription drug plan.  High income earners pay more. </a:t>
            </a:r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372476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Medicare Costs: Pathway One or Two?</a:t>
            </a:r>
          </a:p>
          <a:p>
            <a:pPr marL="0" indent="0">
              <a:buNone/>
            </a:pPr>
            <a:endParaRPr lang="en-US" u="sng" dirty="0"/>
          </a:p>
          <a:p>
            <a:pPr marL="0" indent="0" algn="ctr">
              <a:buNone/>
            </a:pPr>
            <a:r>
              <a:rPr lang="en-US" b="1" i="1" u="sng" dirty="0"/>
              <a:t>Pathway Two</a:t>
            </a:r>
          </a:p>
          <a:p>
            <a:endParaRPr lang="en-US" dirty="0"/>
          </a:p>
          <a:p>
            <a:r>
              <a:rPr lang="en-US" dirty="0"/>
              <a:t>Medicare Advantage Prescription Drug plan or MA-PD.</a:t>
            </a:r>
          </a:p>
          <a:p>
            <a:endParaRPr lang="en-US" dirty="0"/>
          </a:p>
          <a:p>
            <a:r>
              <a:rPr lang="en-US" dirty="0"/>
              <a:t>On this path your Medicare benefits are being administered by the private insurance company.  Average cost is $0 to $60 in most areas.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42187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355976"/>
          </a:xfrm>
        </p:spPr>
        <p:txBody>
          <a:bodyPr>
            <a:normAutofit/>
          </a:bodyPr>
          <a:lstStyle/>
          <a:p>
            <a:r>
              <a:rPr lang="en-US" dirty="0"/>
              <a:t>A free comprehensive review by Affordable Medicare Solutions will educate your client on their expected Medicare costs.</a:t>
            </a:r>
          </a:p>
          <a:p>
            <a:endParaRPr lang="en-US" dirty="0"/>
          </a:p>
          <a:p>
            <a:r>
              <a:rPr lang="en-US" dirty="0"/>
              <a:t>We appreciate your feedback!  Please let us know if these short webinars are helpful or if there is a topic you would like to see in a future webinar.</a:t>
            </a: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325155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3AAC23-8AD4-43D7-8A64-1D577BC2FD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94" b="3931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/>
          <p:nvPr/>
        </p:nvSpPr>
        <p:spPr>
          <a:xfrm>
            <a:off x="3188368" y="0"/>
            <a:ext cx="5955631" cy="6858000"/>
          </a:xfrm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D35FA9-FD39-412F-BCB9-C30124B854FA}"/>
              </a:ext>
            </a:extLst>
          </p:cNvPr>
          <p:cNvSpPr txBox="1"/>
          <p:nvPr/>
        </p:nvSpPr>
        <p:spPr>
          <a:xfrm>
            <a:off x="3188368" y="677184"/>
            <a:ext cx="5955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THANKS FOR JOINING!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C6C9DB-FFEE-47DA-A649-C3D238382C3E}"/>
              </a:ext>
            </a:extLst>
          </p:cNvPr>
          <p:cNvSpPr txBox="1"/>
          <p:nvPr/>
        </p:nvSpPr>
        <p:spPr>
          <a:xfrm>
            <a:off x="3356801" y="1432940"/>
            <a:ext cx="5618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  <a:latin typeface="+mj-lt"/>
              </a:rPr>
              <a:t>DON’T FORGET WE OFFER FREE MEDICARE EDUCATION SEMINARS.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3C53B7-D1DA-4D71-954D-3ACE3C10B9E9}"/>
              </a:ext>
            </a:extLst>
          </p:cNvPr>
          <p:cNvSpPr txBox="1"/>
          <p:nvPr/>
        </p:nvSpPr>
        <p:spPr>
          <a:xfrm>
            <a:off x="3892205" y="2394843"/>
            <a:ext cx="4547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Contact lindsey@amsplans.com for more info.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47A31D-AE9E-4525-93EB-99BEB59E11D8}"/>
              </a:ext>
            </a:extLst>
          </p:cNvPr>
          <p:cNvCxnSpPr/>
          <p:nvPr/>
        </p:nvCxnSpPr>
        <p:spPr>
          <a:xfrm>
            <a:off x="5671875" y="3290606"/>
            <a:ext cx="117909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D540BF8-3C0A-4F41-9BDA-906FD7E6A5C6}"/>
              </a:ext>
            </a:extLst>
          </p:cNvPr>
          <p:cNvSpPr txBox="1"/>
          <p:nvPr/>
        </p:nvSpPr>
        <p:spPr>
          <a:xfrm>
            <a:off x="4385001" y="3760067"/>
            <a:ext cx="3562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NEXT MONTH’S TOPIC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D5B026-279D-4C33-8296-7B2B837934BF}"/>
              </a:ext>
            </a:extLst>
          </p:cNvPr>
          <p:cNvSpPr txBox="1"/>
          <p:nvPr/>
        </p:nvSpPr>
        <p:spPr>
          <a:xfrm>
            <a:off x="3565927" y="4346764"/>
            <a:ext cx="52004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HP Simplified" panose="020B0606020204020204" pitchFamily="34" charset="0"/>
              </a:rPr>
              <a:t>What is my enrollment deadline for Medicare?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E13BCF-EB21-4475-9D05-E723BCB053DA}"/>
              </a:ext>
            </a:extLst>
          </p:cNvPr>
          <p:cNvSpPr txBox="1"/>
          <p:nvPr/>
        </p:nvSpPr>
        <p:spPr>
          <a:xfrm>
            <a:off x="4899603" y="5504855"/>
            <a:ext cx="2533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bg1"/>
                </a:solidFill>
              </a:rPr>
              <a:t>PRESENTED BY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8903ABA-FBCA-4CFC-816C-CF20F2C926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033" y="5862882"/>
            <a:ext cx="2313932" cy="47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06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316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HP Simplified</vt:lpstr>
      <vt:lpstr>Office Theme</vt:lpstr>
      <vt:lpstr>PowerPoint Presentation</vt:lpstr>
      <vt:lpstr>Things to Consider</vt:lpstr>
      <vt:lpstr>Things to Consider</vt:lpstr>
      <vt:lpstr>Things to Consider</vt:lpstr>
      <vt:lpstr>Things to Consider</vt:lpstr>
      <vt:lpstr>Things to Consider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McCormick</dc:creator>
  <cp:lastModifiedBy>Paul Faile</cp:lastModifiedBy>
  <cp:revision>130</cp:revision>
  <dcterms:created xsi:type="dcterms:W3CDTF">2018-02-26T20:52:45Z</dcterms:created>
  <dcterms:modified xsi:type="dcterms:W3CDTF">2018-08-29T18:40:24Z</dcterms:modified>
</cp:coreProperties>
</file>